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1" r:id="rId3"/>
    <p:sldId id="332" r:id="rId4"/>
    <p:sldId id="333" r:id="rId5"/>
    <p:sldId id="334" r:id="rId6"/>
    <p:sldId id="335" r:id="rId7"/>
    <p:sldId id="337" r:id="rId8"/>
    <p:sldId id="338" r:id="rId9"/>
    <p:sldId id="339" r:id="rId10"/>
    <p:sldId id="340" r:id="rId11"/>
    <p:sldId id="341" r:id="rId12"/>
    <p:sldId id="342" r:id="rId13"/>
    <p:sldId id="347" r:id="rId14"/>
    <p:sldId id="343" r:id="rId15"/>
    <p:sldId id="344" r:id="rId16"/>
    <p:sldId id="345" r:id="rId17"/>
    <p:sldId id="346" r:id="rId18"/>
    <p:sldId id="336" r:id="rId19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44" autoAdjust="0"/>
  </p:normalViewPr>
  <p:slideViewPr>
    <p:cSldViewPr snapToGrid="0">
      <p:cViewPr varScale="1">
        <p:scale>
          <a:sx n="74" d="100"/>
          <a:sy n="74" d="100"/>
        </p:scale>
        <p:origin x="9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6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FF0F5F-9722-4FE6-8E32-9EA3001FF947}" type="datetime1">
              <a:rPr lang="cs-CZ" smtClean="0"/>
              <a:t>09.04.2026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0507CFE-5866-4B40-8953-42375E9B5D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1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8BF512-BCD1-4870-8DDE-E1E513956CDC}" type="datetime1">
              <a:rPr lang="cs-CZ" noProof="1" dirty="0" smtClean="0"/>
              <a:t>09.04.2026</a:t>
            </a:fld>
            <a:endParaRPr lang="cs-CZ" noProof="1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1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1"/>
              <a:t>Kliknutím můžete upravit styl předlohy textů.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F3874D-A20A-4B3E-9C12-F524953D5B76}" type="slidenum">
              <a:rPr lang="cs-CZ" noProof="1" dirty="0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CF3874D-A20A-4B3E-9C12-F524953D5B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965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DB9C-DA7F-640E-D42E-AFA0546A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CA635D-F190-4015-2BA5-F0140FDDD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3483E6-C180-5214-2B59-BDFEB759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F7AA76-1886-3BFD-48CC-FDC281DE8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10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150090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DB9C-DA7F-640E-D42E-AFA0546A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CA635D-F190-4015-2BA5-F0140FDDD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3483E6-C180-5214-2B59-BDFEB759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F7AA76-1886-3BFD-48CC-FDC281DE8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11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497026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DB9C-DA7F-640E-D42E-AFA0546A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CA635D-F190-4015-2BA5-F0140FDDD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3483E6-C180-5214-2B59-BDFEB759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F7AA76-1886-3BFD-48CC-FDC281DE8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12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835472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C0342-65F4-2FA8-DF05-45CA04AB4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DE18ACD-2E25-1E6E-83B7-A0D40AC50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0D01B52-9AF1-7E0C-FB49-DA09DA7AA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DFD277-EE7A-8BB7-3114-2479BA4B7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13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952420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DB9C-DA7F-640E-D42E-AFA0546A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CA635D-F190-4015-2BA5-F0140FDDD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3483E6-C180-5214-2B59-BDFEB759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F7AA76-1886-3BFD-48CC-FDC281DE8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14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696700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698E8-6E66-60CD-FE12-4CC6DD715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A457163-4369-DB23-F2E6-FFEF8846A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CDA03D7-35CC-FAC5-EFD2-547F3561E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151A4E-6967-2AC3-3ED0-EBC9E6A7A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15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78850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5DC58-61CB-F24B-89C9-7DAF04538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DE0D12C-CA1A-E9B6-73E7-53F7403A9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6706A09-22CD-A89C-1091-453AC7040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AA6616-0F32-E38F-9656-CF9FF8D34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16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968395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1504D-C342-82C9-C40B-3B544E9D8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357DD1D-A881-6898-AAB1-BC1D23263A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6E9946A-8DA8-05BE-71E8-95A5CDB82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C42A75-755D-278B-338F-E008E0B30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17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265967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2AAF-A4EF-1374-0F9B-68E643DED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6653237-6B0B-FB55-0E25-57FD816FA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6FD8552-C806-A8E4-B835-D9E5ED599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18EBA8-5071-D6E1-1FFF-0CD8E8DBC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18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93128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DB9C-DA7F-640E-D42E-AFA0546A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CA635D-F190-4015-2BA5-F0140FDDD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3483E6-C180-5214-2B59-BDFEB759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F7AA76-1886-3BFD-48CC-FDC281DE8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2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21159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DB9C-DA7F-640E-D42E-AFA0546A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CA635D-F190-4015-2BA5-F0140FDDD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3483E6-C180-5214-2B59-BDFEB759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F7AA76-1886-3BFD-48CC-FDC281DE8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3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593342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DB9C-DA7F-640E-D42E-AFA0546A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CA635D-F190-4015-2BA5-F0140FDDD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3483E6-C180-5214-2B59-BDFEB759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F7AA76-1886-3BFD-48CC-FDC281DE8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4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604034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DB9C-DA7F-640E-D42E-AFA0546A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CA635D-F190-4015-2BA5-F0140FDDD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3483E6-C180-5214-2B59-BDFEB759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F7AA76-1886-3BFD-48CC-FDC281DE8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5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80718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DB9C-DA7F-640E-D42E-AFA0546A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CA635D-F190-4015-2BA5-F0140FDDD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3483E6-C180-5214-2B59-BDFEB759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F7AA76-1886-3BFD-48CC-FDC281DE8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6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811850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DB9C-DA7F-640E-D42E-AFA0546A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CA635D-F190-4015-2BA5-F0140FDDD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3483E6-C180-5214-2B59-BDFEB759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F7AA76-1886-3BFD-48CC-FDC281DE8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7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906840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DB9C-DA7F-640E-D42E-AFA0546A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CA635D-F190-4015-2BA5-F0140FDDD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3483E6-C180-5214-2B59-BDFEB759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F7AA76-1886-3BFD-48CC-FDC281DE8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8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25579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DB9C-DA7F-640E-D42E-AFA0546A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CA635D-F190-4015-2BA5-F0140FDDD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63483E6-C180-5214-2B59-BDFEB759E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F7AA76-1886-3BFD-48CC-FDC281DE8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cs-CZ" noProof="1" smtClean="0"/>
              <a:t>9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17924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59EB3A5B-0579-4BC5-A006-DA34B43CD6C4}" type="datetime1">
              <a:rPr lang="cs-CZ" noProof="0" smtClean="0"/>
              <a:t>09.04.2026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cs-CZ" noProof="0"/>
              <a:t>Sem přidejte zápatí</a:t>
            </a:r>
          </a:p>
        </p:txBody>
      </p:sp>
      <p:cxnSp>
        <p:nvCxnSpPr>
          <p:cNvPr id="15" name="Přímá spojnice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cs-CZ" noProof="0"/>
              <a:t>Kliknutím můžete upravit styl předlohy textů.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Kliknutím můžete upravit styl předlohy textů.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7C9815-D1CE-43EE-9D45-EA356BBEE8E0}" type="datetime1">
              <a:rPr lang="cs-CZ" noProof="0" smtClean="0"/>
              <a:t>09.04.2026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Sem přidejte zápatí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cs-CZ" noProof="0"/>
              <a:t>Kliknutím můžete upravit styl předlohy textů.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cs-CZ" noProof="0"/>
              <a:t>Kliknutím můžete upravit styl předlohy textů.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11" name="Zástupný symbol pro tex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Kliknutím můžete upravit styl předlohy textů.</a:t>
            </a:r>
          </a:p>
        </p:txBody>
      </p:sp>
      <p:sp>
        <p:nvSpPr>
          <p:cNvPr id="12" name="Zástupný symbol pro tex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Kliknutím můžete upravit styl předlohy textů.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tex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cs-CZ" noProof="0"/>
              <a:t>Kliknutím můžete upravit styl předlohy textů.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Obdélní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bdélní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Kliknutím můžete upravit styl předlohy textů.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A7231550-02AE-4234-91D6-22D1CD1D2E6B}" type="datetime1">
              <a:rPr lang="cs-CZ" noProof="0" smtClean="0"/>
              <a:t>09.04.2026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cs-CZ" noProof="0"/>
              <a:t>Sem přidejte zápatí</a:t>
            </a:r>
          </a:p>
        </p:txBody>
      </p:sp>
      <p:cxnSp>
        <p:nvCxnSpPr>
          <p:cNvPr id="31" name="Přímá spojnice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cs-CZ" noProof="0"/>
              <a:t>Kliknutím můžete upravit styl předlohy textů.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8AAE84-1BB7-4E10-82B8-46615E205986}" type="datetime1">
              <a:rPr lang="cs-CZ" noProof="0" smtClean="0"/>
              <a:t>09.04.2026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Sem přidejte zápatí</a:t>
            </a:r>
          </a:p>
        </p:txBody>
      </p:sp>
      <p:cxnSp>
        <p:nvCxnSpPr>
          <p:cNvPr id="33" name="Přímá spojnice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Nadpis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Kliknutím můžete upravit styl předlohy textů.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BFAD24-EF51-4A4C-9CAC-165D86EC156C}" type="datetime1">
              <a:rPr lang="cs-CZ" noProof="0" smtClean="0"/>
              <a:t>09.04.2026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Sem přidejte zápatí</a:t>
            </a:r>
          </a:p>
        </p:txBody>
      </p:sp>
      <p:cxnSp>
        <p:nvCxnSpPr>
          <p:cNvPr id="15" name="Přímá spojnice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cs-CZ" noProof="0"/>
              <a:t>Kliknutím můžete upravit styl předlohy textů.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cs-CZ" noProof="0"/>
              <a:t>Kliknutím můžete upravit styl předlohy textů.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15BA5F-B306-4519-8F2B-E2AA3586E5C9}" type="datetime1">
              <a:rPr lang="cs-CZ" noProof="0" smtClean="0"/>
              <a:t>09.04.2026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Sem přidejte zápatí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Nadpis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Kliknutím můžete upravit styl předlohy textů.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cs-CZ" noProof="0"/>
              <a:t>Kliknutím můžete upravit styl předlohy textů.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Kliknutím můžete upravit styl předlohy textů.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cs-CZ" noProof="0"/>
              <a:t>Kliknutím můžete upravit styl předlohy textů.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EAC5B2-CEB7-4425-9FD6-EA6CFA70DFA7}" type="datetime1">
              <a:rPr lang="cs-CZ" noProof="0" smtClean="0"/>
              <a:t>09.04.2026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Sem přidejte zápatí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Nadpis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6771E3-DD3B-4D0A-AB41-16657695895E}" type="datetime1">
              <a:rPr lang="cs-CZ" noProof="0" smtClean="0"/>
              <a:t>09.04.2026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Sem přidejte zápatí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Nadpis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416C70-2C31-42BB-903D-24C95670D739}" type="datetime1">
              <a:rPr lang="cs-CZ" noProof="0" smtClean="0"/>
              <a:t>09.04.2026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Sem přidejte zápatí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Nadpis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4656" y="1865037"/>
            <a:ext cx="8802688" cy="312792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cs-CZ" noProof="0"/>
              <a:t>Kliknutím můžete upravit styl předlohy textů.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FC7547-D611-4D05-B390-A2BB179D20FB}" type="datetime1">
              <a:rPr lang="cs-CZ" noProof="0" smtClean="0"/>
              <a:t>09.04.2026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Sem přidejte zápatí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cs-CZ" noProof="0"/>
              <a:t>Kliknutím můžete upravit styl předlohy textů.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Kliknutím můžete upravit styl předlohy textů.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C57493-5BB9-40B3-A903-B4F1929BCB3A}" type="datetime1">
              <a:rPr lang="cs-CZ" noProof="0" smtClean="0"/>
              <a:t>09.04.2026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Sem přidejte zápatí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Nadpis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Kliknutím můžete upravit styl předlohy textů.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C34F3F37-5684-4DB7-A2B2-825E40327141}" type="datetime1">
              <a:rPr lang="cs-CZ" noProof="0" smtClean="0"/>
              <a:t>09.04.2026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Sem přidejte zápatí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222" y="900038"/>
            <a:ext cx="10770527" cy="254143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cs-CZ" b="1" dirty="0"/>
              <a:t>Renesance a humanismus v </a:t>
            </a:r>
            <a:br>
              <a:rPr lang="cs-CZ" b="1" dirty="0"/>
            </a:br>
            <a:r>
              <a:rPr lang="cs-CZ" b="1" dirty="0"/>
              <a:t>České literatuře</a:t>
            </a:r>
            <a:endParaRPr lang="cs-CZ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6825AD29-E32E-99E1-9483-E89DD7A66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3337" y="5418000"/>
            <a:ext cx="8637072" cy="977621"/>
          </a:xfrm>
        </p:spPr>
        <p:txBody>
          <a:bodyPr/>
          <a:lstStyle/>
          <a:p>
            <a:pPr algn="r"/>
            <a:r>
              <a:rPr lang="cs-CZ" dirty="0"/>
              <a:t>© DAVID </a:t>
            </a:r>
            <a:r>
              <a:rPr lang="cs-CZ" dirty="0" err="1"/>
              <a:t>kAVECKÝ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"/>
    </mc:Choice>
    <mc:Fallback xmlns="">
      <p:transition spd="slow" advTm="18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204BC-5B65-DED3-5D07-77087445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2A3F7E5A-3354-F824-D981-3565939F8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Kalendář historický národa českého I.,II.díl - 1940 - Vochoč M.J. - Kalendář  historický národa českého I.,II.díl - 1940 - Vochoč M.J. -">
            <a:extLst>
              <a:ext uri="{FF2B5EF4-FFF2-40B4-BE49-F238E27FC236}">
                <a16:creationId xmlns:a16="http://schemas.microsoft.com/office/drawing/2014/main" id="{FAF096DC-63DF-80C9-4CBF-2ABE40EC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2" y="-78827"/>
            <a:ext cx="476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C7FF033-C0C8-CD4E-9B83-254CAD810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76" y="0"/>
            <a:ext cx="4079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204BC-5B65-DED3-5D07-77087445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CA30F-8AA8-5E9D-1950-19694BB0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41" y="354139"/>
            <a:ext cx="10538721" cy="68119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 fontScale="90000"/>
          </a:bodyPr>
          <a:lstStyle/>
          <a:p>
            <a:r>
              <a:rPr lang="cs-CZ" b="1" dirty="0"/>
              <a:t>Václav Hájek z Libočan (konec 15. stol. – 1553)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A31C6C1-1DD2-ED55-90BF-39D1BE171AFC}"/>
              </a:ext>
            </a:extLst>
          </p:cNvPr>
          <p:cNvCxnSpPr/>
          <p:nvPr/>
        </p:nvCxnSpPr>
        <p:spPr>
          <a:xfrm>
            <a:off x="355453" y="1035337"/>
            <a:ext cx="109323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2A3F7E5A-3354-F824-D981-3565939F8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225052-AD84-A16E-2CDC-22369C22B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985" y="1133560"/>
            <a:ext cx="4252546" cy="281418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28A9932-AA8F-910C-F462-EAF8A068D700}"/>
              </a:ext>
            </a:extLst>
          </p:cNvPr>
          <p:cNvSpPr txBox="1"/>
          <p:nvPr/>
        </p:nvSpPr>
        <p:spPr>
          <a:xfrm>
            <a:off x="355453" y="1186471"/>
            <a:ext cx="71531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/>
              <a:t>Pocházel </a:t>
            </a:r>
            <a:r>
              <a:rPr lang="cs-CZ" sz="2200" b="1" dirty="0"/>
              <a:t>z drobné šlechtické rodiny, byl knězem</a:t>
            </a:r>
            <a:r>
              <a:rPr lang="cs-CZ" sz="2200" dirty="0"/>
              <a:t>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00846B1-CF6A-D2FC-29F0-906B68CF7BB2}"/>
              </a:ext>
            </a:extLst>
          </p:cNvPr>
          <p:cNvSpPr txBox="1"/>
          <p:nvPr/>
        </p:nvSpPr>
        <p:spPr>
          <a:xfrm>
            <a:off x="355452" y="2067087"/>
            <a:ext cx="73114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/>
              <a:t>Působil na Karlštejně jako děkan (nadřízený sboru kněží), což mu </a:t>
            </a:r>
            <a:r>
              <a:rPr lang="cs-CZ" sz="2200" b="1" dirty="0"/>
              <a:t>umožnilo přístup k nejstarším českým archivům a listinám</a:t>
            </a:r>
            <a:r>
              <a:rPr lang="cs-CZ" sz="2200" dirty="0"/>
              <a:t>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AD8BA31-F608-068F-8B9E-AB0A5146C851}"/>
              </a:ext>
            </a:extLst>
          </p:cNvPr>
          <p:cNvSpPr txBox="1"/>
          <p:nvPr/>
        </p:nvSpPr>
        <p:spPr>
          <a:xfrm>
            <a:off x="355452" y="5314831"/>
            <a:ext cx="105997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/>
              <a:t>Byl to neuvěřitelný potížista. Neustále se s někým soudil, měl dluhy a měnil působiště. Na Karlštejně byl odvolán, protože se zastal týraných služek. Zemřel v chudobě v klášteře</a:t>
            </a:r>
          </a:p>
        </p:txBody>
      </p:sp>
    </p:spTree>
    <p:extLst>
      <p:ext uri="{BB962C8B-B14F-4D97-AF65-F5344CB8AC3E}">
        <p14:creationId xmlns:p14="http://schemas.microsoft.com/office/powerpoint/2010/main" val="13620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204BC-5B65-DED3-5D07-77087445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CA30F-8AA8-5E9D-1950-19694BB0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41" y="432738"/>
            <a:ext cx="9603275" cy="60259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/>
          </a:bodyPr>
          <a:lstStyle/>
          <a:p>
            <a:r>
              <a:rPr lang="cs-CZ" sz="3600" b="1" dirty="0"/>
              <a:t>Václav Hájek – Kronika česká</a:t>
            </a:r>
            <a:endParaRPr lang="cs-CZ" b="1" i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A31C6C1-1DD2-ED55-90BF-39D1BE171AFC}"/>
              </a:ext>
            </a:extLst>
          </p:cNvPr>
          <p:cNvCxnSpPr/>
          <p:nvPr/>
        </p:nvCxnSpPr>
        <p:spPr>
          <a:xfrm>
            <a:off x="355453" y="1035337"/>
            <a:ext cx="109323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2A3F7E5A-3354-F824-D981-3565939F8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882F67-BAAD-A0AA-7C12-0346A452D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Psána 1533–1539, vydána 1541.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0C13897-F301-2E85-9913-EF9F91A0D4AB}"/>
              </a:ext>
            </a:extLst>
          </p:cNvPr>
          <p:cNvSpPr txBox="1"/>
          <p:nvPr/>
        </p:nvSpPr>
        <p:spPr>
          <a:xfrm>
            <a:off x="283550" y="1182195"/>
            <a:ext cx="87813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Psána 1533–1539, vydána </a:t>
            </a:r>
            <a:r>
              <a:rPr lang="cs-CZ" sz="2000" b="1" dirty="0"/>
              <a:t>1541</a:t>
            </a:r>
            <a:r>
              <a:rPr lang="cs-CZ" sz="2000" dirty="0"/>
              <a:t>.</a:t>
            </a:r>
          </a:p>
        </p:txBody>
      </p:sp>
      <p:pic>
        <p:nvPicPr>
          <p:cNvPr id="1028" name="Picture 4" descr="Hájkova kronika – Wikipedie">
            <a:extLst>
              <a:ext uri="{FF2B5EF4-FFF2-40B4-BE49-F238E27FC236}">
                <a16:creationId xmlns:a16="http://schemas.microsoft.com/office/drawing/2014/main" id="{0268C11C-3183-771E-F150-2CC33BED4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6373" r="11675" b="10436"/>
          <a:stretch>
            <a:fillRect/>
          </a:stretch>
        </p:blipFill>
        <p:spPr bwMode="auto">
          <a:xfrm>
            <a:off x="9187456" y="105508"/>
            <a:ext cx="2971236" cy="39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70370B9-300A-D3B5-A61B-3510818C4C91}"/>
              </a:ext>
            </a:extLst>
          </p:cNvPr>
          <p:cNvSpPr txBox="1"/>
          <p:nvPr/>
        </p:nvSpPr>
        <p:spPr>
          <a:xfrm>
            <a:off x="283550" y="1689866"/>
            <a:ext cx="8903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Barvité </a:t>
            </a:r>
            <a:r>
              <a:rPr lang="cs-CZ" sz="2000" b="1" dirty="0"/>
              <a:t>líčení českých dějin od příchodu Slovanů </a:t>
            </a:r>
            <a:r>
              <a:rPr lang="cs-CZ" sz="2000" dirty="0"/>
              <a:t>(dle Hájka roku 644) až </a:t>
            </a:r>
            <a:r>
              <a:rPr lang="cs-CZ" sz="2000" b="1" dirty="0"/>
              <a:t>po korunovaci Ferdinanda I. roku 1526</a:t>
            </a:r>
            <a:r>
              <a:rPr lang="cs-CZ" sz="2000" dirty="0"/>
              <a:t>.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10F4265-84ED-0E6D-1E94-4CE6B4EE4BC8}"/>
              </a:ext>
            </a:extLst>
          </p:cNvPr>
          <p:cNvSpPr txBox="1"/>
          <p:nvPr/>
        </p:nvSpPr>
        <p:spPr>
          <a:xfrm>
            <a:off x="283550" y="2595291"/>
            <a:ext cx="87813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Hájek popisuje </a:t>
            </a:r>
            <a:r>
              <a:rPr lang="cs-CZ" sz="2000" b="1" dirty="0"/>
              <a:t>zakládání hradů, bitvy, zázraky, ale i milostné pletky králů. Každá událost má přesný letopočet a jména</a:t>
            </a:r>
            <a:r>
              <a:rPr lang="cs-CZ" sz="2000" dirty="0"/>
              <a:t>. Právě od něj známe postavy jako praotec Čech, Libuše nebo Přemysl Oráč v té podobě, jak se učíme dodnes. 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200CA82-8F38-F9F5-F657-3918A18C7C19}"/>
              </a:ext>
            </a:extLst>
          </p:cNvPr>
          <p:cNvSpPr txBox="1"/>
          <p:nvPr/>
        </p:nvSpPr>
        <p:spPr>
          <a:xfrm>
            <a:off x="283550" y="3826077"/>
            <a:ext cx="87813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Nejoblíbenější česká kniha až do 19. století</a:t>
            </a:r>
            <a:r>
              <a:rPr lang="cs-CZ" sz="2000" dirty="0"/>
              <a:t>. </a:t>
            </a:r>
            <a:r>
              <a:rPr lang="cs-CZ" sz="2000" b="1" dirty="0"/>
              <a:t>Formovala národní identitu, </a:t>
            </a:r>
            <a:r>
              <a:rPr lang="cs-CZ" sz="2000" dirty="0"/>
              <a:t>i když z hlediska faktů je nespolehlivá. Hájek byl mistr gradace a dialogu.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308A174-D74C-5B47-4365-F8725E30053B}"/>
              </a:ext>
            </a:extLst>
          </p:cNvPr>
          <p:cNvSpPr txBox="1"/>
          <p:nvPr/>
        </p:nvSpPr>
        <p:spPr>
          <a:xfrm>
            <a:off x="283550" y="4967919"/>
            <a:ext cx="11506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Hájek si </a:t>
            </a:r>
            <a:r>
              <a:rPr lang="cs-CZ" sz="2000" b="1" dirty="0"/>
              <a:t>vymyslel řadu letopočtů, jména postav, detaily bitev, které se nikdy nestaly</a:t>
            </a:r>
            <a:r>
              <a:rPr lang="cs-CZ" sz="2000" dirty="0"/>
              <a:t>, nebo celé šlechtické rodokmeny na objednávku svých mecenášů.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4CCBBC5-18E0-553C-CD64-DA1D7399ECE9}"/>
              </a:ext>
            </a:extLst>
          </p:cNvPr>
          <p:cNvSpPr txBox="1"/>
          <p:nvPr/>
        </p:nvSpPr>
        <p:spPr>
          <a:xfrm>
            <a:off x="283550" y="5778931"/>
            <a:ext cx="11624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Chtěl vytvořit „velký český příběh“, který by se vyrovnal dějinám jiných národů</a:t>
            </a:r>
            <a:r>
              <a:rPr lang="cs-CZ" sz="2000" dirty="0"/>
              <a:t>. Fakta pro něj nebyla tak důležitá jako </a:t>
            </a:r>
            <a:r>
              <a:rPr lang="cs-CZ" sz="2000" b="1" dirty="0"/>
              <a:t>národní hrdost</a:t>
            </a:r>
            <a:r>
              <a:rPr lang="cs-CZ" sz="2000" dirty="0"/>
              <a:t>.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840C37C-2324-CCC1-B7A3-09C4E854E238}"/>
              </a:ext>
            </a:extLst>
          </p:cNvPr>
          <p:cNvSpPr txBox="1"/>
          <p:nvPr/>
        </p:nvSpPr>
        <p:spPr>
          <a:xfrm>
            <a:off x="283550" y="4637089"/>
            <a:ext cx="61238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Fakta vs. výmysly</a:t>
            </a:r>
          </a:p>
        </p:txBody>
      </p:sp>
    </p:spTree>
    <p:extLst>
      <p:ext uri="{BB962C8B-B14F-4D97-AF65-F5344CB8AC3E}">
        <p14:creationId xmlns:p14="http://schemas.microsoft.com/office/powerpoint/2010/main" val="2712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A77D8D-AFA6-CAC4-6C7F-8F902D741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DC28F-7AA9-A666-6D54-D99C3172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41" y="432738"/>
            <a:ext cx="9603275" cy="60259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 fontScale="90000"/>
          </a:bodyPr>
          <a:lstStyle/>
          <a:p>
            <a:r>
              <a:rPr lang="cs-CZ" sz="3600" b="1" dirty="0"/>
              <a:t>Kronika česká - </a:t>
            </a:r>
            <a:r>
              <a:rPr lang="cs-CZ" b="1" dirty="0"/>
              <a:t>Fakta vs. výmysly</a:t>
            </a:r>
            <a:br>
              <a:rPr lang="cs-CZ" b="1" dirty="0"/>
            </a:br>
            <a:endParaRPr lang="cs-CZ" b="1" i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4CC66E7-28EE-5AD6-0542-4D52EF7A1C94}"/>
              </a:ext>
            </a:extLst>
          </p:cNvPr>
          <p:cNvCxnSpPr/>
          <p:nvPr/>
        </p:nvCxnSpPr>
        <p:spPr>
          <a:xfrm>
            <a:off x="355453" y="1035337"/>
            <a:ext cx="109323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4F26ECBB-D707-5584-6E17-B5E8F86D5B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F0A584D-6A63-D88D-AF57-DFD7C5997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Psána 1533–1539, vydána 1541.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A913B63-8336-FF09-1666-C5CE61AE378F}"/>
              </a:ext>
            </a:extLst>
          </p:cNvPr>
          <p:cNvSpPr txBox="1"/>
          <p:nvPr/>
        </p:nvSpPr>
        <p:spPr>
          <a:xfrm>
            <a:off x="190132" y="1204812"/>
            <a:ext cx="11506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/>
              <a:t>Hájek si </a:t>
            </a:r>
            <a:r>
              <a:rPr lang="cs-CZ" sz="2200" b="1" dirty="0"/>
              <a:t>vymyslel řadu letopočtů, jména postav, detaily bitev, které se nikdy nestaly</a:t>
            </a:r>
            <a:r>
              <a:rPr lang="cs-CZ" sz="2200" dirty="0"/>
              <a:t>, nebo celé šlechtické rodokmeny na objednávku svých mecenášů.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4A87A1-DA20-4B85-F98C-8BDCBD3DC8DE}"/>
              </a:ext>
            </a:extLst>
          </p:cNvPr>
          <p:cNvSpPr txBox="1"/>
          <p:nvPr/>
        </p:nvSpPr>
        <p:spPr>
          <a:xfrm>
            <a:off x="190132" y="2143727"/>
            <a:ext cx="11624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Chtěl vytvořit „velký český příběh“, který by se vyrovnal dějinám jiných národů</a:t>
            </a:r>
            <a:r>
              <a:rPr lang="cs-CZ" sz="2200" dirty="0"/>
              <a:t>. Fakta pro něj nebyla tak důležitá jako </a:t>
            </a:r>
            <a:r>
              <a:rPr lang="cs-CZ" sz="2200" b="1" dirty="0"/>
              <a:t>národní hrdost</a:t>
            </a:r>
            <a:r>
              <a:rPr lang="cs-CZ" sz="2200" dirty="0"/>
              <a:t>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864A41E-3D93-43E3-23FC-78FA96ED44F9}"/>
              </a:ext>
            </a:extLst>
          </p:cNvPr>
          <p:cNvSpPr txBox="1"/>
          <p:nvPr/>
        </p:nvSpPr>
        <p:spPr>
          <a:xfrm>
            <a:off x="190132" y="2981235"/>
            <a:ext cx="115069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/>
              <a:t>Historikové se shodují, že zatímco </a:t>
            </a:r>
            <a:r>
              <a:rPr lang="cs-CZ" sz="2200" b="1" dirty="0"/>
              <a:t>u dávné minulosti Hájek lhal, jeho popis událostí 16. století </a:t>
            </a:r>
            <a:r>
              <a:rPr lang="cs-CZ" sz="2200" dirty="0"/>
              <a:t>(tedy doby, kterou sám zažil) je pro dnešní vědu nesmírně cenným a </a:t>
            </a:r>
            <a:r>
              <a:rPr lang="cs-CZ" sz="2200" b="1" dirty="0"/>
              <a:t>věrohodným historickým pramenem</a:t>
            </a:r>
            <a:r>
              <a:rPr lang="cs-CZ" sz="2200" dirty="0"/>
              <a:t>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B4A4FEC-C393-21C2-9EA6-A0D56F84A498}"/>
              </a:ext>
            </a:extLst>
          </p:cNvPr>
          <p:cNvSpPr txBox="1"/>
          <p:nvPr/>
        </p:nvSpPr>
        <p:spPr>
          <a:xfrm>
            <a:off x="175295" y="4367588"/>
            <a:ext cx="112926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/>
              <a:t>Trávil roky </a:t>
            </a:r>
            <a:r>
              <a:rPr lang="cs-CZ" sz="2200" b="1" dirty="0"/>
              <a:t>sbíráním materiálů v archivech</a:t>
            </a:r>
            <a:r>
              <a:rPr lang="cs-CZ" sz="2200" dirty="0"/>
              <a:t> na Karlštejně, v rodinných archivech šlechty.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95B6A2-B7BA-924E-A02D-03A4C18A08C1}"/>
              </a:ext>
            </a:extLst>
          </p:cNvPr>
          <p:cNvSpPr txBox="1"/>
          <p:nvPr/>
        </p:nvSpPr>
        <p:spPr>
          <a:xfrm>
            <a:off x="175295" y="5056894"/>
            <a:ext cx="117849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/>
              <a:t>Kronika obsahuje </a:t>
            </a:r>
            <a:r>
              <a:rPr lang="cs-CZ" sz="2200" b="1" dirty="0"/>
              <a:t>velmi přesné informace o skutečných archeologických lokalitách a hradištích v Čechách</a:t>
            </a:r>
            <a:r>
              <a:rPr lang="cs-CZ" sz="2200" dirty="0"/>
              <a:t> (např. Tetín, Oppidum Závist nebo Butovice). Hájek sice k těmto místům často </a:t>
            </a:r>
            <a:r>
              <a:rPr lang="cs-CZ" sz="2200" b="1" dirty="0"/>
              <a:t>přiřadil vymyšlené příběhy, ale jejich existenci a polohu popsal správně</a:t>
            </a:r>
            <a:r>
              <a:rPr lang="cs-CZ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5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204BC-5B65-DED3-5D07-77087445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CA30F-8AA8-5E9D-1950-19694BB0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41" y="354139"/>
            <a:ext cx="9603275" cy="68119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/>
          </a:bodyPr>
          <a:lstStyle/>
          <a:p>
            <a:r>
              <a:rPr lang="cs-CZ" b="1" dirty="0"/>
              <a:t>Hájkův odkaz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A31C6C1-1DD2-ED55-90BF-39D1BE171AFC}"/>
              </a:ext>
            </a:extLst>
          </p:cNvPr>
          <p:cNvCxnSpPr/>
          <p:nvPr/>
        </p:nvCxnSpPr>
        <p:spPr>
          <a:xfrm>
            <a:off x="355453" y="1035337"/>
            <a:ext cx="109323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2A3F7E5A-3354-F824-D981-3565939F8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ECA3132-E6C8-2AB9-EE92-7514896A59D1}"/>
              </a:ext>
            </a:extLst>
          </p:cNvPr>
          <p:cNvSpPr txBox="1"/>
          <p:nvPr/>
        </p:nvSpPr>
        <p:spPr>
          <a:xfrm>
            <a:off x="861646" y="159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422ACB5-0B90-82CC-4D49-229ED7DCB66D}"/>
              </a:ext>
            </a:extLst>
          </p:cNvPr>
          <p:cNvSpPr txBox="1"/>
          <p:nvPr/>
        </p:nvSpPr>
        <p:spPr>
          <a:xfrm>
            <a:off x="243986" y="1246055"/>
            <a:ext cx="113530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/>
              <a:t>Bez Hájka by česká kultura 19. století vypadala úplně jinak. </a:t>
            </a:r>
            <a:r>
              <a:rPr lang="cs-CZ" sz="2200" b="1" dirty="0"/>
              <a:t>Byl hlavním zdrojem pro národní obrozence.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F711709-686A-4C4B-4A8E-C3184251FD26}"/>
              </a:ext>
            </a:extLst>
          </p:cNvPr>
          <p:cNvSpPr txBox="1"/>
          <p:nvPr/>
        </p:nvSpPr>
        <p:spPr>
          <a:xfrm>
            <a:off x="243985" y="2127271"/>
            <a:ext cx="112651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Alois Jirásek</a:t>
            </a:r>
            <a:r>
              <a:rPr lang="cs-CZ" sz="2200" dirty="0"/>
              <a:t>: Jeho </a:t>
            </a:r>
            <a:r>
              <a:rPr lang="cs-CZ" sz="2200" b="1" dirty="0"/>
              <a:t>Staré pověsti české </a:t>
            </a:r>
            <a:r>
              <a:rPr lang="cs-CZ" sz="2200" dirty="0"/>
              <a:t>jsou v podstatě </a:t>
            </a:r>
            <a:r>
              <a:rPr lang="cs-CZ" sz="2200" b="1" dirty="0"/>
              <a:t>převyprávěný Hájek pro děti</a:t>
            </a:r>
            <a:r>
              <a:rPr lang="cs-CZ" sz="2200" dirty="0"/>
              <a:t>. Postavy jako Kazi, Teta a Libuše mají Hájkovu </a:t>
            </a:r>
            <a:r>
              <a:rPr lang="cs-CZ" sz="2200" dirty="0" err="1"/>
              <a:t>tvář.Bedřich</a:t>
            </a:r>
            <a:r>
              <a:rPr lang="cs-CZ" sz="2200" dirty="0"/>
              <a:t> Smetana: Opery Libuše nebo Dalibor vycházejí z příběhů, které Hájek tak barvitě rozpracoval.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583D2E4-4A13-08CB-BDBD-F9E9D57C93DB}"/>
              </a:ext>
            </a:extLst>
          </p:cNvPr>
          <p:cNvSpPr txBox="1"/>
          <p:nvPr/>
        </p:nvSpPr>
        <p:spPr>
          <a:xfrm>
            <a:off x="243985" y="3449515"/>
            <a:ext cx="115025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/>
              <a:t>Výtvarné umění</a:t>
            </a:r>
            <a:r>
              <a:rPr lang="cs-CZ" sz="2200" dirty="0"/>
              <a:t>: Malíři jako Mikoláš Aleš nebo Josef Mánes malovali výjevy z českých dějin přesně podle Hájkových popisů.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3E798B9-29BF-E4DB-6DEA-AC7654A21811}"/>
              </a:ext>
            </a:extLst>
          </p:cNvPr>
          <p:cNvSpPr txBox="1"/>
          <p:nvPr/>
        </p:nvSpPr>
        <p:spPr>
          <a:xfrm>
            <a:off x="243985" y="4284565"/>
            <a:ext cx="115025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/>
              <a:t>Hájkovi se podařilo něco neuvěřitelného: </a:t>
            </a:r>
            <a:r>
              <a:rPr lang="cs-CZ" sz="2200" b="1" dirty="0"/>
              <a:t>jeho „lži“ se staly naší národní pravdou a součástí české národní identity</a:t>
            </a:r>
            <a:r>
              <a:rPr lang="cs-CZ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4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034695-393B-C8D6-55A8-05E62270A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9DC38-EFB5-D8D5-EE41-C1910BAA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53" y="468439"/>
            <a:ext cx="11153678" cy="68119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 fontScale="90000"/>
          </a:bodyPr>
          <a:lstStyle/>
          <a:p>
            <a:r>
              <a:rPr lang="pl-PL" b="1" dirty="0"/>
              <a:t>Kryštof Harant z Polžic a Bezdružic (</a:t>
            </a:r>
            <a:r>
              <a:rPr lang="cs-CZ" b="1" dirty="0"/>
              <a:t>1564–1621)</a:t>
            </a:r>
            <a:br>
              <a:rPr lang="pl-PL" b="1" dirty="0"/>
            </a:br>
            <a:endParaRPr lang="cs-CZ" b="1" i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409BED7-4960-2D86-3332-B8D4D330BD53}"/>
              </a:ext>
            </a:extLst>
          </p:cNvPr>
          <p:cNvCxnSpPr/>
          <p:nvPr/>
        </p:nvCxnSpPr>
        <p:spPr>
          <a:xfrm>
            <a:off x="355453" y="1035337"/>
            <a:ext cx="109323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2E43F165-B41A-44F4-7361-3978DF594D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Tragédie Kryštofa Haranta: Zradili ho ti, jimž nejvíc věřil - Novinky">
            <a:extLst>
              <a:ext uri="{FF2B5EF4-FFF2-40B4-BE49-F238E27FC236}">
                <a16:creationId xmlns:a16="http://schemas.microsoft.com/office/drawing/2014/main" id="{DA5D345D-5A7F-B4AA-5C3D-8F39987EC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1620" r="18833" b="-1620"/>
          <a:stretch>
            <a:fillRect/>
          </a:stretch>
        </p:blipFill>
        <p:spPr bwMode="auto">
          <a:xfrm>
            <a:off x="8554915" y="1149637"/>
            <a:ext cx="3411415" cy="27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A7A04F7-2CC4-56C8-7E18-D402844A81A1}"/>
              </a:ext>
            </a:extLst>
          </p:cNvPr>
          <p:cNvSpPr txBox="1"/>
          <p:nvPr/>
        </p:nvSpPr>
        <p:spPr>
          <a:xfrm>
            <a:off x="225670" y="1119777"/>
            <a:ext cx="87709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Šlechtic, válečník, diplomat, cestovatel, spisovatel a hudební skladatel.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A371977-705F-6093-0EDF-B65F760524FE}"/>
              </a:ext>
            </a:extLst>
          </p:cNvPr>
          <p:cNvSpPr txBox="1"/>
          <p:nvPr/>
        </p:nvSpPr>
        <p:spPr>
          <a:xfrm>
            <a:off x="293906" y="1611052"/>
            <a:ext cx="80763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Ovládal sedm jazyků. </a:t>
            </a:r>
            <a:r>
              <a:rPr lang="cs-CZ" sz="2000" b="1" dirty="0"/>
              <a:t>Působil u dvora Rudolfa II.</a:t>
            </a:r>
            <a:r>
              <a:rPr lang="cs-CZ" sz="2000" dirty="0"/>
              <a:t> jako císařský komorník a rada. Byl to typický „</a:t>
            </a:r>
            <a:r>
              <a:rPr lang="cs-CZ" sz="2000" b="1" dirty="0"/>
              <a:t>všestranný renesanční člověk</a:t>
            </a:r>
            <a:r>
              <a:rPr lang="cs-CZ" sz="2000" dirty="0"/>
              <a:t>“.</a:t>
            </a:r>
          </a:p>
          <a:p>
            <a:endParaRPr lang="cs-CZ" sz="2000" dirty="0"/>
          </a:p>
          <a:p>
            <a:r>
              <a:rPr lang="cs-CZ" sz="2000" dirty="0"/>
              <a:t>Podnikl neuvěřitelnou cestu do Svaté země a Egypta, kterou si sám ilustroval.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DD07300-7134-A02F-3FEE-DE73E48A5BA2}"/>
              </a:ext>
            </a:extLst>
          </p:cNvPr>
          <p:cNvSpPr txBox="1"/>
          <p:nvPr/>
        </p:nvSpPr>
        <p:spPr>
          <a:xfrm>
            <a:off x="355452" y="6306584"/>
            <a:ext cx="10678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Styl: </a:t>
            </a:r>
            <a:r>
              <a:rPr lang="cs-CZ" sz="2000" b="1" dirty="0"/>
              <a:t>barvitá čeština</a:t>
            </a:r>
            <a:r>
              <a:rPr lang="cs-CZ" sz="2000" dirty="0"/>
              <a:t>, kombinuje dobrodružství, </a:t>
            </a:r>
            <a:r>
              <a:rPr lang="cs-CZ" sz="2000" b="1" dirty="0"/>
              <a:t>vědecká pozorování i vtipné osobní postřehy</a:t>
            </a:r>
            <a:r>
              <a:rPr lang="cs-CZ" sz="2000" dirty="0"/>
              <a:t>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95BAE33-0DFE-6B5B-7984-000AB7231E73}"/>
              </a:ext>
            </a:extLst>
          </p:cNvPr>
          <p:cNvSpPr txBox="1"/>
          <p:nvPr/>
        </p:nvSpPr>
        <p:spPr>
          <a:xfrm>
            <a:off x="355452" y="2989322"/>
            <a:ext cx="79532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101418"/>
                </a:solidFill>
                <a:effectLst/>
                <a:latin typeface="+mj-lt"/>
              </a:rPr>
              <a:t>Putování aneb cesta z Království českého do Benátek a odtud po moři do země Svaté, země judské a dále do Egypta (</a:t>
            </a:r>
            <a:r>
              <a:rPr lang="cs-CZ" sz="2000" b="1" dirty="0">
                <a:latin typeface="+mj-lt"/>
              </a:rPr>
              <a:t>1608)</a:t>
            </a:r>
            <a:endParaRPr lang="cs-CZ" sz="2000" b="1" dirty="0">
              <a:solidFill>
                <a:srgbClr val="101418"/>
              </a:solidFill>
              <a:effectLst/>
              <a:latin typeface="+mj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972FD39-63F5-409E-C34C-1C80736F19D8}"/>
              </a:ext>
            </a:extLst>
          </p:cNvPr>
          <p:cNvSpPr txBox="1"/>
          <p:nvPr/>
        </p:nvSpPr>
        <p:spPr>
          <a:xfrm>
            <a:off x="293906" y="3752039"/>
            <a:ext cx="113998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Strhující </a:t>
            </a:r>
            <a:r>
              <a:rPr lang="cs-CZ" sz="2000" b="1" dirty="0"/>
              <a:t>popis Harantovy cesty do Středomoří, Palestiny a Egypta</a:t>
            </a:r>
            <a:r>
              <a:rPr lang="cs-CZ" sz="2000" dirty="0"/>
              <a:t>. </a:t>
            </a:r>
          </a:p>
          <a:p>
            <a:endParaRPr lang="cs-CZ" sz="2000" dirty="0"/>
          </a:p>
          <a:p>
            <a:r>
              <a:rPr lang="cs-CZ" sz="2000" dirty="0"/>
              <a:t>Popisuje exotická zvířata, cizí zvyky, náboženství, ale i útrapy na moři nebo přepadení v poušti. Kniha je unikátní tím, že Harant do textu vložil i notový zápis hudby, kterou slyšel v Jeruzalémě, a vlastní kresby pyramid a měst.</a:t>
            </a:r>
          </a:p>
          <a:p>
            <a:endParaRPr lang="cs-CZ" sz="2000" dirty="0"/>
          </a:p>
          <a:p>
            <a:r>
              <a:rPr lang="cs-CZ" sz="2000" dirty="0"/>
              <a:t>Význam/Forma: </a:t>
            </a:r>
            <a:r>
              <a:rPr lang="cs-CZ" sz="2000" b="1" dirty="0"/>
              <a:t>Nejdokonalejší cestopis české renesance. </a:t>
            </a:r>
            <a:r>
              <a:rPr lang="cs-CZ" sz="2000" dirty="0"/>
              <a:t>Harant zde ukazuje kritický rozum humanisty – nevěří báchorkám, ale </a:t>
            </a:r>
            <a:r>
              <a:rPr lang="cs-CZ" sz="2000" b="1" dirty="0"/>
              <a:t>popisuje to, co skutečně viděl a zažil.</a:t>
            </a:r>
          </a:p>
        </p:txBody>
      </p:sp>
    </p:spTree>
    <p:extLst>
      <p:ext uri="{BB962C8B-B14F-4D97-AF65-F5344CB8AC3E}">
        <p14:creationId xmlns:p14="http://schemas.microsoft.com/office/powerpoint/2010/main" val="31329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956EB3-A91C-35E0-67FC-3364DAC4C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FEBAF-CF6B-2D9D-3342-A512CC21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41" y="354139"/>
            <a:ext cx="9603275" cy="68119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/>
          </a:bodyPr>
          <a:lstStyle/>
          <a:p>
            <a:r>
              <a:rPr lang="cs-CZ" b="1" dirty="0"/>
              <a:t>Staroměstská exekuce 1621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FB76D1D-6FDE-002F-6EB1-F12228CDFABB}"/>
              </a:ext>
            </a:extLst>
          </p:cNvPr>
          <p:cNvCxnSpPr/>
          <p:nvPr/>
        </p:nvCxnSpPr>
        <p:spPr>
          <a:xfrm>
            <a:off x="355453" y="1035337"/>
            <a:ext cx="109323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522DDFCD-DF4C-2699-8B8F-90D3FE7B6E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987A01B-3E0F-3C41-4D22-8808EE1EF4D3}"/>
              </a:ext>
            </a:extLst>
          </p:cNvPr>
          <p:cNvSpPr txBox="1"/>
          <p:nvPr/>
        </p:nvSpPr>
        <p:spPr>
          <a:xfrm>
            <a:off x="355453" y="1250282"/>
            <a:ext cx="542109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/>
              <a:t>Renesance v Čechách skončila tragicky</a:t>
            </a:r>
            <a:r>
              <a:rPr lang="cs-CZ" sz="2200"/>
              <a:t>. </a:t>
            </a:r>
          </a:p>
          <a:p>
            <a:r>
              <a:rPr lang="cs-CZ" sz="2200" b="1"/>
              <a:t>Po </a:t>
            </a:r>
            <a:r>
              <a:rPr lang="cs-CZ" sz="2200" b="1" dirty="0"/>
              <a:t>bitvě na Bílé hoře (1620) </a:t>
            </a:r>
            <a:r>
              <a:rPr lang="cs-CZ" sz="2200" dirty="0"/>
              <a:t>se Habsburkové rozhodli pro exemplární trest. </a:t>
            </a:r>
          </a:p>
          <a:p>
            <a:endParaRPr lang="cs-CZ" sz="2200" dirty="0"/>
          </a:p>
          <a:p>
            <a:r>
              <a:rPr lang="cs-CZ" sz="2200" dirty="0"/>
              <a:t>V červnu </a:t>
            </a:r>
            <a:r>
              <a:rPr lang="cs-CZ" sz="2200" b="1" dirty="0"/>
              <a:t>1621 bylo na Staroměstském náměstí popraveno 27 vůdců stavovského povstání </a:t>
            </a:r>
            <a:r>
              <a:rPr lang="cs-CZ" sz="2200" dirty="0"/>
              <a:t>(zástupci šlechty a zástupců měst)</a:t>
            </a:r>
            <a:r>
              <a:rPr lang="cs-CZ" sz="2200" b="1" dirty="0"/>
              <a:t>.</a:t>
            </a:r>
          </a:p>
          <a:p>
            <a:endParaRPr lang="cs-CZ" sz="2200" dirty="0"/>
          </a:p>
          <a:p>
            <a:r>
              <a:rPr lang="cs-CZ" sz="2200" dirty="0"/>
              <a:t>Mezi nimi byl i </a:t>
            </a:r>
            <a:r>
              <a:rPr lang="cs-CZ" sz="2200" b="1" dirty="0"/>
              <a:t>Kryštof Harant </a:t>
            </a:r>
            <a:r>
              <a:rPr lang="cs-CZ" sz="2200" dirty="0"/>
              <a:t>(jako 3. v pořadí) a </a:t>
            </a:r>
            <a:r>
              <a:rPr lang="cs-CZ" sz="2200" b="1" dirty="0"/>
              <a:t>slavný lékař Jan Jessenius</a:t>
            </a:r>
            <a:r>
              <a:rPr lang="cs-CZ" sz="2200" dirty="0"/>
              <a:t>.</a:t>
            </a:r>
          </a:p>
        </p:txBody>
      </p:sp>
      <p:pic>
        <p:nvPicPr>
          <p:cNvPr id="4098" name="Picture 2" descr="Staroměstská exekuce v roce 1621 byla hrozivým divadlem, které mělo  zastrašit rebely | Vltava">
            <a:extLst>
              <a:ext uri="{FF2B5EF4-FFF2-40B4-BE49-F238E27FC236}">
                <a16:creationId xmlns:a16="http://schemas.microsoft.com/office/drawing/2014/main" id="{15DC285D-D62C-02E4-F27A-461D91812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9594"/>
            <a:ext cx="6034451" cy="31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5C53911-E995-2563-1D6C-0030CFE28235}"/>
              </a:ext>
            </a:extLst>
          </p:cNvPr>
          <p:cNvSpPr txBox="1"/>
          <p:nvPr/>
        </p:nvSpPr>
        <p:spPr>
          <a:xfrm>
            <a:off x="5821606" y="4611011"/>
            <a:ext cx="58683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/>
              <a:t>Exekuci provedl kat Jan Mydlář.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5F3E4D5-5BA7-0AA9-282D-BF3DE38339B1}"/>
              </a:ext>
            </a:extLst>
          </p:cNvPr>
          <p:cNvSpPr txBox="1"/>
          <p:nvPr/>
        </p:nvSpPr>
        <p:spPr>
          <a:xfrm>
            <a:off x="355452" y="5447971"/>
            <a:ext cx="120329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/>
              <a:t>Tato událost znamenala definitivní </a:t>
            </a:r>
            <a:r>
              <a:rPr lang="cs-CZ" sz="2200" b="1" dirty="0"/>
              <a:t>konec humanistické svobody a začátek doby pobělohorské</a:t>
            </a:r>
            <a:r>
              <a:rPr lang="cs-CZ" sz="2200" dirty="0"/>
              <a:t>.</a:t>
            </a:r>
          </a:p>
          <a:p>
            <a:endParaRPr lang="cs-CZ" sz="2200" dirty="0"/>
          </a:p>
          <a:p>
            <a:r>
              <a:rPr lang="cs-CZ" sz="2200" dirty="0"/>
              <a:t>Tímto dnem skončila „zlatá éra“ české literatury a </a:t>
            </a:r>
            <a:r>
              <a:rPr lang="cs-CZ" sz="2200" b="1" dirty="0"/>
              <a:t>nastalo období exilu a rekatolizace</a:t>
            </a:r>
            <a:r>
              <a:rPr lang="cs-CZ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3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87AC3D-5C9F-D883-5FF7-50541392F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CDF3B-35D2-F691-0855-C5F07A01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41" y="354139"/>
            <a:ext cx="9603275" cy="68119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/>
          </a:bodyPr>
          <a:lstStyle/>
          <a:p>
            <a:r>
              <a:rPr lang="cs-CZ" sz="3600" b="1" dirty="0"/>
              <a:t>TEXT</a:t>
            </a:r>
            <a:endParaRPr lang="cs-CZ" b="1" i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F07AF03F-14F8-90A8-42A8-EF466173BD92}"/>
              </a:ext>
            </a:extLst>
          </p:cNvPr>
          <p:cNvCxnSpPr/>
          <p:nvPr/>
        </p:nvCxnSpPr>
        <p:spPr>
          <a:xfrm>
            <a:off x="355453" y="1035337"/>
            <a:ext cx="109323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001C3B80-CEF0-4573-D0F5-925FD9F997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5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5AB35-F527-80C3-AE6F-0BE5AD671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83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204BC-5B65-DED3-5D07-77087445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CA30F-8AA8-5E9D-1950-19694BB0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41" y="354139"/>
            <a:ext cx="9603275" cy="68119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/>
          </a:bodyPr>
          <a:lstStyle/>
          <a:p>
            <a:pPr algn="l"/>
            <a:r>
              <a:rPr lang="cs-CZ" sz="3600" b="1" i="0" dirty="0">
                <a:solidFill>
                  <a:srgbClr val="1F1F1F"/>
                </a:solidFill>
                <a:effectLst/>
                <a:latin typeface="Google Sans Flex"/>
              </a:rPr>
              <a:t>Duch doby a socio-historický kontext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A31C6C1-1DD2-ED55-90BF-39D1BE171AFC}"/>
              </a:ext>
            </a:extLst>
          </p:cNvPr>
          <p:cNvCxnSpPr/>
          <p:nvPr/>
        </p:nvCxnSpPr>
        <p:spPr>
          <a:xfrm>
            <a:off x="355453" y="1035337"/>
            <a:ext cx="109323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2A3F7E5A-3354-F824-D981-3565939F8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48E764-910D-2B3B-4078-29432782AC6E}"/>
              </a:ext>
            </a:extLst>
          </p:cNvPr>
          <p:cNvSpPr txBox="1"/>
          <p:nvPr/>
        </p:nvSpPr>
        <p:spPr>
          <a:xfrm>
            <a:off x="355453" y="1210916"/>
            <a:ext cx="10804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Po bouřlivých husitských válkách 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nastala v českých zemích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potřeba stability a návratu k evropské kultuře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.</a:t>
            </a:r>
            <a:endParaRPr lang="cs-CZ" sz="2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B71C223-0A04-36ED-0F9E-2E65DA82526C}"/>
              </a:ext>
            </a:extLst>
          </p:cNvPr>
          <p:cNvSpPr txBox="1"/>
          <p:nvPr/>
        </p:nvSpPr>
        <p:spPr>
          <a:xfrm>
            <a:off x="355453" y="2059338"/>
            <a:ext cx="10409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Města bohatnou, rozvíjí se obchod a řemesla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, a měšťané chtějí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být vzdělaní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, aby mohli lépe spravovat svůj majetek a práva.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A33AB5D-E435-6631-0EDF-59A1B9FCC0B8}"/>
              </a:ext>
            </a:extLst>
          </p:cNvPr>
          <p:cNvSpPr txBox="1"/>
          <p:nvPr/>
        </p:nvSpPr>
        <p:spPr>
          <a:xfrm>
            <a:off x="355453" y="2972048"/>
            <a:ext cx="10695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Nástup Habsburků 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na český trůn v roce 1526 přinesl novou politickou realitu a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snahu o centralizaci moci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, což nutilo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stavy k literární obraně svých práv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.</a:t>
            </a:r>
            <a:endParaRPr lang="cs-CZ" sz="24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B03AF1B-BD09-E749-4CAB-909CBFE1A1A2}"/>
              </a:ext>
            </a:extLst>
          </p:cNvPr>
          <p:cNvSpPr txBox="1"/>
          <p:nvPr/>
        </p:nvSpPr>
        <p:spPr>
          <a:xfrm>
            <a:off x="355453" y="3839534"/>
            <a:ext cx="10695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Vzniká silná potřeba národní hrdosti 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– Češi chtějí dokázat, že jejich historie je stejně stará a slavná jako ta západoevropská nebo římská.</a:t>
            </a:r>
            <a:endParaRPr lang="cs-CZ" sz="24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66F389A-1C51-1967-EC6E-7430FDCCEAD6}"/>
              </a:ext>
            </a:extLst>
          </p:cNvPr>
          <p:cNvSpPr txBox="1"/>
          <p:nvPr/>
        </p:nvSpPr>
        <p:spPr>
          <a:xfrm>
            <a:off x="381029" y="4751799"/>
            <a:ext cx="11429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Období jagellonské a raně habsburské je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dobou relativní náboženské tolerance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, kde vedle sebe existovali katolíci, utrakvisté (bývalí kališníci / husité) a čeští bratři.</a:t>
            </a:r>
            <a:endParaRPr lang="cs-CZ" sz="24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15A57A6-7DA5-378D-01E7-FBCD97084892}"/>
              </a:ext>
            </a:extLst>
          </p:cNvPr>
          <p:cNvSpPr txBox="1"/>
          <p:nvPr/>
        </p:nvSpPr>
        <p:spPr>
          <a:xfrm>
            <a:off x="355453" y="5717257"/>
            <a:ext cx="11513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Tento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náboženský dialog 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(i konflikt)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byl hlavním motorem literární tvorby 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–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psalo se, aby se přesvědčilo, ne aby se jen pobavilo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773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204BC-5B65-DED3-5D07-77087445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CA30F-8AA8-5E9D-1950-19694BB0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41" y="354139"/>
            <a:ext cx="9603275" cy="68119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/>
          </a:bodyPr>
          <a:lstStyle/>
          <a:p>
            <a:r>
              <a:rPr lang="cs-CZ" sz="3600" b="1" dirty="0"/>
              <a:t>Knihtisk</a:t>
            </a:r>
            <a:endParaRPr lang="cs-CZ" b="1" i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A31C6C1-1DD2-ED55-90BF-39D1BE171AFC}"/>
              </a:ext>
            </a:extLst>
          </p:cNvPr>
          <p:cNvCxnSpPr/>
          <p:nvPr/>
        </p:nvCxnSpPr>
        <p:spPr>
          <a:xfrm>
            <a:off x="355453" y="1035337"/>
            <a:ext cx="109323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2A3F7E5A-3354-F824-D981-3565939F8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FECD0D-9DB9-EAD1-B403-1CF2DF75AE87}"/>
              </a:ext>
            </a:extLst>
          </p:cNvPr>
          <p:cNvSpPr txBox="1"/>
          <p:nvPr/>
        </p:nvSpPr>
        <p:spPr>
          <a:xfrm>
            <a:off x="179243" y="1516587"/>
            <a:ext cx="80607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0" i="0" dirty="0">
                <a:solidFill>
                  <a:srgbClr val="1F1F1F"/>
                </a:solidFill>
                <a:effectLst/>
                <a:latin typeface="Google Sans Flex"/>
              </a:rPr>
              <a:t>V Čechách se první tiskárna objevuje v Plzni (1468), ale </a:t>
            </a:r>
            <a:r>
              <a:rPr lang="cs-CZ" sz="2800" b="1" i="0" dirty="0">
                <a:solidFill>
                  <a:srgbClr val="1F1F1F"/>
                </a:solidFill>
                <a:effectLst/>
                <a:latin typeface="Google Sans Flex"/>
              </a:rPr>
              <a:t>Praha se brzy stává tiskařským centrem </a:t>
            </a:r>
            <a:r>
              <a:rPr lang="cs-CZ" sz="2800" b="0" i="0" dirty="0">
                <a:solidFill>
                  <a:srgbClr val="1F1F1F"/>
                </a:solidFill>
                <a:effectLst/>
                <a:latin typeface="Google Sans Flex"/>
              </a:rPr>
              <a:t>střední Evropy.</a:t>
            </a:r>
            <a:endParaRPr lang="cs-CZ" sz="2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9E712F-4F77-4E95-D404-11F00D7A824F}"/>
              </a:ext>
            </a:extLst>
          </p:cNvPr>
          <p:cNvSpPr txBox="1"/>
          <p:nvPr/>
        </p:nvSpPr>
        <p:spPr>
          <a:xfrm>
            <a:off x="177480" y="3301476"/>
            <a:ext cx="80607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1F1F1F"/>
                </a:solidFill>
                <a:latin typeface="Google Sans Flex"/>
              </a:rPr>
              <a:t>Knihtisk </a:t>
            </a:r>
            <a:r>
              <a:rPr lang="cs-CZ" sz="2800" b="0" i="0" dirty="0">
                <a:solidFill>
                  <a:srgbClr val="1F1F1F"/>
                </a:solidFill>
                <a:effectLst/>
                <a:latin typeface="Google Sans Flex"/>
              </a:rPr>
              <a:t>umožnil  publikovat </a:t>
            </a:r>
            <a:r>
              <a:rPr lang="cs-CZ" sz="2800" b="1" i="0" dirty="0">
                <a:solidFill>
                  <a:srgbClr val="1F1F1F"/>
                </a:solidFill>
                <a:effectLst/>
                <a:latin typeface="Google Sans Flex"/>
              </a:rPr>
              <a:t>slovníky, gramatiky a učebnice </a:t>
            </a:r>
            <a:r>
              <a:rPr lang="cs-CZ" sz="2800" b="0" i="0" dirty="0">
                <a:solidFill>
                  <a:srgbClr val="1F1F1F"/>
                </a:solidFill>
                <a:effectLst/>
                <a:latin typeface="Google Sans Flex"/>
              </a:rPr>
              <a:t>pro široké vrstvy – </a:t>
            </a:r>
            <a:r>
              <a:rPr lang="cs-CZ" sz="2800" b="1" i="0" dirty="0">
                <a:solidFill>
                  <a:srgbClr val="1F1F1F"/>
                </a:solidFill>
                <a:effectLst/>
                <a:latin typeface="Google Sans Flex"/>
              </a:rPr>
              <a:t>vliv na rychlý růst vzdělanosti</a:t>
            </a:r>
            <a:r>
              <a:rPr lang="cs-CZ" sz="2800" b="0" i="0" dirty="0">
                <a:solidFill>
                  <a:srgbClr val="1F1F1F"/>
                </a:solidFill>
                <a:effectLst/>
                <a:latin typeface="Google Sans Flex"/>
              </a:rPr>
              <a:t>.</a:t>
            </a:r>
            <a:endParaRPr lang="cs-CZ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A39079-C843-1A85-131C-B2E76F01D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228" y="691438"/>
            <a:ext cx="3686176" cy="577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3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204BC-5B65-DED3-5D07-77087445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CA30F-8AA8-5E9D-1950-19694BB0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41" y="354139"/>
            <a:ext cx="9603275" cy="68119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/>
          </a:bodyPr>
          <a:lstStyle/>
          <a:p>
            <a:pPr algn="l"/>
            <a:r>
              <a:rPr lang="cs-CZ" sz="4000" b="1" i="0" dirty="0">
                <a:solidFill>
                  <a:srgbClr val="1F1F1F"/>
                </a:solidFill>
                <a:effectLst/>
                <a:latin typeface="Google Sans Flex"/>
              </a:rPr>
              <a:t>Latina vs. Čeština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A31C6C1-1DD2-ED55-90BF-39D1BE171AFC}"/>
              </a:ext>
            </a:extLst>
          </p:cNvPr>
          <p:cNvCxnSpPr/>
          <p:nvPr/>
        </p:nvCxnSpPr>
        <p:spPr>
          <a:xfrm>
            <a:off x="355453" y="1035337"/>
            <a:ext cx="109323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2A3F7E5A-3354-F824-D981-3565939F8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2D07FBE-DA08-7A85-80BE-623ED67C4DB0}"/>
              </a:ext>
            </a:extLst>
          </p:cNvPr>
          <p:cNvSpPr txBox="1"/>
          <p:nvPr/>
        </p:nvSpPr>
        <p:spPr>
          <a:xfrm>
            <a:off x="354372" y="1186471"/>
            <a:ext cx="11178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Latinsky psaná literatura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: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6F0DEB3-C11C-D5B6-E879-68C1AB888F52}"/>
              </a:ext>
            </a:extLst>
          </p:cNvPr>
          <p:cNvSpPr txBox="1"/>
          <p:nvPr/>
        </p:nvSpPr>
        <p:spPr>
          <a:xfrm>
            <a:off x="354372" y="1555803"/>
            <a:ext cx="609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Určena pro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mezinárodní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 vědeckou komunitu. 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3534269-69A1-7E63-8A5A-A694B4E79917}"/>
              </a:ext>
            </a:extLst>
          </p:cNvPr>
          <p:cNvSpPr txBox="1"/>
          <p:nvPr/>
        </p:nvSpPr>
        <p:spPr>
          <a:xfrm>
            <a:off x="354372" y="2017470"/>
            <a:ext cx="11178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rgbClr val="1F1F1F"/>
                </a:solidFill>
                <a:effectLst/>
                <a:latin typeface="Google Sans Flex"/>
              </a:rPr>
              <a:t>Převažuji </a:t>
            </a:r>
            <a:r>
              <a:rPr lang="pl-PL" sz="2400" b="1" i="0" dirty="0">
                <a:solidFill>
                  <a:srgbClr val="1F1F1F"/>
                </a:solidFill>
                <a:effectLst/>
                <a:latin typeface="Google Sans Flex"/>
              </a:rPr>
              <a:t>ódy, elegie (</a:t>
            </a:r>
            <a:r>
              <a:rPr lang="cs-CZ" dirty="0"/>
              <a:t>osobní výpověď, reflexe, nářek)</a:t>
            </a:r>
            <a:r>
              <a:rPr lang="pl-PL" sz="2400" b="1" i="0" dirty="0">
                <a:solidFill>
                  <a:srgbClr val="1F1F1F"/>
                </a:solidFill>
                <a:effectLst/>
                <a:latin typeface="Google Sans Flex"/>
              </a:rPr>
              <a:t> a filozofické traktáty.</a:t>
            </a:r>
            <a:endParaRPr lang="cs-CZ" sz="2400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7DB2396-39D3-AEB5-30D5-108C561FB418}"/>
              </a:ext>
            </a:extLst>
          </p:cNvPr>
          <p:cNvSpPr txBox="1"/>
          <p:nvPr/>
        </p:nvSpPr>
        <p:spPr>
          <a:xfrm>
            <a:off x="354372" y="2569371"/>
            <a:ext cx="116990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27251E"/>
                </a:solidFill>
                <a:effectLst/>
                <a:latin typeface="pplxSerif"/>
              </a:rPr>
              <a:t>Tyto </a:t>
            </a:r>
            <a:r>
              <a:rPr lang="cs-CZ" sz="2400" b="1" i="0" dirty="0">
                <a:solidFill>
                  <a:srgbClr val="27251E"/>
                </a:solidFill>
                <a:effectLst/>
                <a:latin typeface="pplxSerif"/>
              </a:rPr>
              <a:t>žánry sloužily humanistickým tématům </a:t>
            </a:r>
            <a:r>
              <a:rPr lang="cs-CZ" sz="2400" b="0" i="0" dirty="0">
                <a:solidFill>
                  <a:srgbClr val="27251E"/>
                </a:solidFill>
                <a:effectLst/>
                <a:latin typeface="pplxSerif"/>
              </a:rPr>
              <a:t>– </a:t>
            </a:r>
            <a:r>
              <a:rPr lang="cs-CZ" sz="2400" b="1" i="0" dirty="0">
                <a:solidFill>
                  <a:srgbClr val="27251E"/>
                </a:solidFill>
                <a:effectLst/>
                <a:latin typeface="pplxSerif"/>
              </a:rPr>
              <a:t>vyjadřování vlastních pocitů, kritice poměrů nebo meditaci</a:t>
            </a:r>
            <a:r>
              <a:rPr lang="cs-CZ" sz="2400" b="0" i="0" dirty="0">
                <a:solidFill>
                  <a:srgbClr val="27251E"/>
                </a:solidFill>
                <a:effectLst/>
                <a:latin typeface="pplxSerif"/>
              </a:rPr>
              <a:t>.</a:t>
            </a:r>
            <a:endParaRPr lang="cs-CZ" sz="2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C087EA8-A61E-85F7-6269-091915E576D8}"/>
              </a:ext>
            </a:extLst>
          </p:cNvPr>
          <p:cNvSpPr txBox="1"/>
          <p:nvPr/>
        </p:nvSpPr>
        <p:spPr>
          <a:xfrm>
            <a:off x="109304" y="3826964"/>
            <a:ext cx="11178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Česky psaná literatura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: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257C004-24CF-50EF-7CC6-44ACADDCBD9D}"/>
              </a:ext>
            </a:extLst>
          </p:cNvPr>
          <p:cNvSpPr txBox="1"/>
          <p:nvPr/>
        </p:nvSpPr>
        <p:spPr>
          <a:xfrm>
            <a:off x="232379" y="4560840"/>
            <a:ext cx="11178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Cílil na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domácí publikum 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(měšťané, nižší šlechta, duchovní). </a:t>
            </a:r>
          </a:p>
          <a:p>
            <a:endParaRPr lang="cs-CZ" sz="2400" b="0" i="0" dirty="0">
              <a:solidFill>
                <a:srgbClr val="1F1F1F"/>
              </a:solidFill>
              <a:effectLst/>
              <a:latin typeface="Google Sans Flex"/>
            </a:endParaRPr>
          </a:p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Jeho úkolem bylo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kultivovat mateřštinu a vzdělávat národ v praktických věcech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.</a:t>
            </a:r>
            <a:endParaRPr lang="cs-CZ" sz="24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8DB3045-F448-01DF-615D-D0ECB55ECFC3}"/>
              </a:ext>
            </a:extLst>
          </p:cNvPr>
          <p:cNvSpPr txBox="1"/>
          <p:nvPr/>
        </p:nvSpPr>
        <p:spPr>
          <a:xfrm>
            <a:off x="232378" y="5936154"/>
            <a:ext cx="10809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1F1F1F"/>
                </a:solidFill>
                <a:latin typeface="Google Sans Flex"/>
              </a:rPr>
              <a:t>Převažují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kroniky, právnické spisy, cestopisy a náboženskou literaturu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812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204BC-5B65-DED3-5D07-77087445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CA30F-8AA8-5E9D-1950-19694BB0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41" y="354139"/>
            <a:ext cx="9603275" cy="68119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 fontScale="90000"/>
          </a:bodyPr>
          <a:lstStyle/>
          <a:p>
            <a:r>
              <a:rPr lang="cs-CZ" sz="3600" b="1" dirty="0"/>
              <a:t>Viktorin Kornel ze Všehrd (1460–1520)</a:t>
            </a:r>
            <a:endParaRPr lang="cs-CZ" b="1" i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A31C6C1-1DD2-ED55-90BF-39D1BE171AFC}"/>
              </a:ext>
            </a:extLst>
          </p:cNvPr>
          <p:cNvCxnSpPr/>
          <p:nvPr/>
        </p:nvCxnSpPr>
        <p:spPr>
          <a:xfrm>
            <a:off x="355453" y="1035337"/>
            <a:ext cx="109323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2A3F7E5A-3354-F824-D981-3565939F8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4BC1093-ED75-DB56-6D3D-BF9979965810}"/>
              </a:ext>
            </a:extLst>
          </p:cNvPr>
          <p:cNvSpPr txBox="1"/>
          <p:nvPr/>
        </p:nvSpPr>
        <p:spPr>
          <a:xfrm>
            <a:off x="355452" y="1186471"/>
            <a:ext cx="9048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Z Chrudimi, syn měšťana, který se díky své píli vypracoval na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mistra pražské univerzity.</a:t>
            </a:r>
            <a:endParaRPr lang="cs-CZ" sz="24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8CB3A67-D827-7E59-6FEB-E35B7C6BFD3A}"/>
              </a:ext>
            </a:extLst>
          </p:cNvPr>
          <p:cNvSpPr txBox="1"/>
          <p:nvPr/>
        </p:nvSpPr>
        <p:spPr>
          <a:xfrm>
            <a:off x="341198" y="2002508"/>
            <a:ext cx="9037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Původně psal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latinsky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, ale pod vlivem humanistických myšlenek </a:t>
            </a:r>
            <a:r>
              <a:rPr lang="cs-CZ" sz="2400" i="0" dirty="0">
                <a:solidFill>
                  <a:srgbClr val="1F1F1F"/>
                </a:solidFill>
                <a:effectLst/>
                <a:latin typeface="Google Sans Flex"/>
              </a:rPr>
              <a:t>začal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 psát česky</a:t>
            </a:r>
            <a:endParaRPr lang="cs-CZ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CA66A1-874F-74D6-B4D7-388E944AF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408" y="167577"/>
            <a:ext cx="23812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25B5FA9-8BDB-2088-05B9-85418BA80801}"/>
              </a:ext>
            </a:extLst>
          </p:cNvPr>
          <p:cNvSpPr txBox="1"/>
          <p:nvPr/>
        </p:nvSpPr>
        <p:spPr>
          <a:xfrm>
            <a:off x="341197" y="2858339"/>
            <a:ext cx="9037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Styl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: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Jeho čeština je právnicky přesná, ale přitom srozumitelná 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a rytmická.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Vyhýbal se zbytečným cizím slovům</a:t>
            </a:r>
            <a:endParaRPr lang="cs-CZ" sz="2400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14FFF48-263C-7159-00D1-EFEBE8D0C23B}"/>
              </a:ext>
            </a:extLst>
          </p:cNvPr>
          <p:cNvSpPr txBox="1"/>
          <p:nvPr/>
        </p:nvSpPr>
        <p:spPr>
          <a:xfrm>
            <a:off x="355452" y="3797273"/>
            <a:ext cx="113135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600" b="1" i="0" dirty="0">
                <a:solidFill>
                  <a:srgbClr val="1F1F1F"/>
                </a:solidFill>
                <a:effectLst/>
                <a:latin typeface="Google Sans Flex"/>
              </a:rPr>
              <a:t>Knihy devatery (O </a:t>
            </a:r>
            <a:r>
              <a:rPr lang="cs-CZ" sz="2600" b="1" i="0" dirty="0" err="1">
                <a:solidFill>
                  <a:srgbClr val="1F1F1F"/>
                </a:solidFill>
                <a:effectLst/>
                <a:latin typeface="Google Sans Flex"/>
              </a:rPr>
              <a:t>práviech</a:t>
            </a:r>
            <a:r>
              <a:rPr lang="cs-CZ" sz="2600" b="1" i="0" dirty="0">
                <a:solidFill>
                  <a:srgbClr val="1F1F1F"/>
                </a:solidFill>
                <a:effectLst/>
                <a:latin typeface="Google Sans Flex"/>
              </a:rPr>
              <a:t>, o </a:t>
            </a:r>
            <a:r>
              <a:rPr lang="cs-CZ" sz="2600" b="1" i="0" dirty="0" err="1">
                <a:solidFill>
                  <a:srgbClr val="1F1F1F"/>
                </a:solidFill>
                <a:effectLst/>
                <a:latin typeface="Google Sans Flex"/>
              </a:rPr>
              <a:t>súdiech</a:t>
            </a:r>
            <a:r>
              <a:rPr lang="cs-CZ" sz="2600" b="1" i="0" dirty="0">
                <a:solidFill>
                  <a:srgbClr val="1F1F1F"/>
                </a:solidFill>
                <a:effectLst/>
                <a:latin typeface="Google Sans Flex"/>
              </a:rPr>
              <a:t> i o </a:t>
            </a:r>
            <a:r>
              <a:rPr lang="cs-CZ" sz="2600" b="1" i="0" dirty="0" err="1">
                <a:solidFill>
                  <a:srgbClr val="1F1F1F"/>
                </a:solidFill>
                <a:effectLst/>
                <a:latin typeface="Google Sans Flex"/>
              </a:rPr>
              <a:t>dskách</a:t>
            </a:r>
            <a:r>
              <a:rPr lang="cs-CZ" sz="2600" b="1" i="0" dirty="0">
                <a:solidFill>
                  <a:srgbClr val="1F1F1F"/>
                </a:solidFill>
                <a:effectLst/>
                <a:latin typeface="Google Sans Flex"/>
              </a:rPr>
              <a:t> země české)</a:t>
            </a:r>
            <a:r>
              <a:rPr lang="cs-CZ" sz="2600" b="1" dirty="0">
                <a:solidFill>
                  <a:srgbClr val="1F1F1F"/>
                </a:solidFill>
                <a:latin typeface="Google Sans Flex"/>
              </a:rPr>
              <a:t>    (</a:t>
            </a:r>
            <a:r>
              <a:rPr lang="cs-CZ" sz="2600" b="1" i="0" dirty="0">
                <a:solidFill>
                  <a:srgbClr val="1F1F1F"/>
                </a:solidFill>
                <a:effectLst/>
                <a:latin typeface="Google Sans Flex"/>
              </a:rPr>
              <a:t>1499-1508)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B075129-3C19-4FDF-F5AE-ECD57C46F700}"/>
              </a:ext>
            </a:extLst>
          </p:cNvPr>
          <p:cNvSpPr txBox="1"/>
          <p:nvPr/>
        </p:nvSpPr>
        <p:spPr>
          <a:xfrm>
            <a:off x="366494" y="4348684"/>
            <a:ext cx="11447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Rozbor českého práva 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(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fungování soudů, postupy zápisů, obhajuje politická práva měšťanstva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). </a:t>
            </a:r>
          </a:p>
          <a:p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Požaduje, aby se v Čechách psalo česky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, protože náš jazyk je stejně schopný jako latina</a:t>
            </a:r>
            <a:endParaRPr lang="cs-CZ" sz="24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32DC251-4DC4-792D-C514-7BE13A388971}"/>
              </a:ext>
            </a:extLst>
          </p:cNvPr>
          <p:cNvSpPr txBox="1"/>
          <p:nvPr/>
        </p:nvSpPr>
        <p:spPr>
          <a:xfrm>
            <a:off x="341198" y="5672864"/>
            <a:ext cx="11814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Nejdokonalejší právnické dílo starší české literatury. </a:t>
            </a:r>
          </a:p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Dílo je prodchnuto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vírou v právo jako základ stability státu.</a:t>
            </a:r>
            <a:endParaRPr lang="cs-CZ" sz="24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3AABF4F-F435-E2D3-0C73-B4E361FAE205}"/>
              </a:ext>
            </a:extLst>
          </p:cNvPr>
          <p:cNvSpPr txBox="1"/>
          <p:nvPr/>
        </p:nvSpPr>
        <p:spPr>
          <a:xfrm>
            <a:off x="341197" y="6451271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27251E"/>
                </a:solidFill>
                <a:effectLst/>
                <a:latin typeface="pplxSerif"/>
              </a:rPr>
              <a:t>Zemské desky - </a:t>
            </a:r>
            <a:r>
              <a:rPr lang="cs-CZ" b="0" i="1" dirty="0">
                <a:solidFill>
                  <a:srgbClr val="27251E"/>
                </a:solidFill>
                <a:effectLst/>
                <a:latin typeface="pplxSerif"/>
              </a:rPr>
              <a:t>tehdejší katastr nemovitostí a sbírka zákonů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8334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204BC-5B65-DED3-5D07-77087445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CA30F-8AA8-5E9D-1950-19694BB0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53" y="281402"/>
            <a:ext cx="9603275" cy="68119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/>
          </a:bodyPr>
          <a:lstStyle/>
          <a:p>
            <a:r>
              <a:rPr lang="cs-CZ" sz="3600" b="1" dirty="0"/>
              <a:t>Jan Blahoslav (</a:t>
            </a:r>
            <a:r>
              <a:rPr lang="cs-CZ" b="1" i="0" dirty="0">
                <a:solidFill>
                  <a:srgbClr val="1F1F1F"/>
                </a:solidFill>
                <a:effectLst/>
                <a:latin typeface="Google Sans Flex"/>
              </a:rPr>
              <a:t>1523–1571)</a:t>
            </a:r>
            <a:endParaRPr lang="cs-CZ" b="1" i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A31C6C1-1DD2-ED55-90BF-39D1BE171AFC}"/>
              </a:ext>
            </a:extLst>
          </p:cNvPr>
          <p:cNvCxnSpPr/>
          <p:nvPr/>
        </p:nvCxnSpPr>
        <p:spPr>
          <a:xfrm>
            <a:off x="355453" y="1035337"/>
            <a:ext cx="109323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2A3F7E5A-3354-F824-D981-3565939F8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Fiktivní podoba Jana Blahoslava podle představy umělce 19. století">
            <a:extLst>
              <a:ext uri="{FF2B5EF4-FFF2-40B4-BE49-F238E27FC236}">
                <a16:creationId xmlns:a16="http://schemas.microsoft.com/office/drawing/2014/main" id="{B34E8BCC-B015-90DE-E2D7-0B6454BAD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871" y="152400"/>
            <a:ext cx="24780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59CE1CE-61AA-4696-161F-55D19246D536}"/>
              </a:ext>
            </a:extLst>
          </p:cNvPr>
          <p:cNvSpPr txBox="1"/>
          <p:nvPr/>
        </p:nvSpPr>
        <p:spPr>
          <a:xfrm>
            <a:off x="355453" y="1237076"/>
            <a:ext cx="8653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Biskup Jednoty bratrské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, </a:t>
            </a:r>
            <a:r>
              <a:rPr lang="cs-CZ" sz="2400" b="0" i="0" dirty="0">
                <a:effectLst/>
                <a:latin typeface="Google Sans Flex"/>
              </a:rPr>
              <a:t>polyglot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, historik, muzikolog a pedagog.</a:t>
            </a:r>
            <a:endParaRPr lang="cs-CZ" sz="2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73BF240-C241-EAD8-7134-5812087ACC0B}"/>
              </a:ext>
            </a:extLst>
          </p:cNvPr>
          <p:cNvSpPr txBox="1"/>
          <p:nvPr/>
        </p:nvSpPr>
        <p:spPr>
          <a:xfrm>
            <a:off x="355453" y="1795171"/>
            <a:ext cx="8757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Autorem první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české učebnice hudby (</a:t>
            </a:r>
            <a:r>
              <a:rPr lang="cs-CZ" sz="2400" b="1" i="1" dirty="0">
                <a:solidFill>
                  <a:srgbClr val="1F1F1F"/>
                </a:solidFill>
                <a:effectLst/>
                <a:latin typeface="Google Sans Flex"/>
              </a:rPr>
              <a:t>Musica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) 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a rozsáhlé české gramatiky (</a:t>
            </a:r>
            <a:r>
              <a:rPr lang="cs-CZ" sz="2400" b="1" i="1" dirty="0">
                <a:solidFill>
                  <a:srgbClr val="1F1F1F"/>
                </a:solidFill>
                <a:effectLst/>
                <a:latin typeface="Google Sans Flex"/>
              </a:rPr>
              <a:t>Gramatika česká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)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6165930-C4D5-107A-DC2C-59AC6C9203FB}"/>
              </a:ext>
            </a:extLst>
          </p:cNvPr>
          <p:cNvSpPr txBox="1"/>
          <p:nvPr/>
        </p:nvSpPr>
        <p:spPr>
          <a:xfrm>
            <a:off x="355452" y="2775747"/>
            <a:ext cx="8757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Styl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: Jeho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čeština je rytmická, emocionální a neuvěřitelně bohatá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0C922E5-7555-71EF-1F55-EF34F9C7FE1E}"/>
              </a:ext>
            </a:extLst>
          </p:cNvPr>
          <p:cNvSpPr txBox="1"/>
          <p:nvPr/>
        </p:nvSpPr>
        <p:spPr>
          <a:xfrm>
            <a:off x="355452" y="3620588"/>
            <a:ext cx="6094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800" b="1" i="0" dirty="0">
                <a:solidFill>
                  <a:srgbClr val="1F1F1F"/>
                </a:solidFill>
                <a:effectLst/>
                <a:latin typeface="Google Sans Flex"/>
              </a:rPr>
              <a:t>Filipika proti </a:t>
            </a:r>
            <a:r>
              <a:rPr lang="cs-CZ" sz="2800" b="1" i="0" dirty="0" err="1">
                <a:solidFill>
                  <a:srgbClr val="1F1F1F"/>
                </a:solidFill>
                <a:effectLst/>
                <a:latin typeface="Google Sans Flex"/>
              </a:rPr>
              <a:t>misomusům</a:t>
            </a:r>
            <a:r>
              <a:rPr lang="cs-CZ" sz="2800" b="1" i="0" dirty="0">
                <a:solidFill>
                  <a:srgbClr val="1F1F1F"/>
                </a:solidFill>
                <a:effectLst/>
                <a:latin typeface="Google Sans Flex"/>
              </a:rPr>
              <a:t> (1567)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A65876A-7A04-1F9A-2F67-0A0C2DEA1443}"/>
              </a:ext>
            </a:extLst>
          </p:cNvPr>
          <p:cNvSpPr txBox="1"/>
          <p:nvPr/>
        </p:nvSpPr>
        <p:spPr>
          <a:xfrm>
            <a:off x="355452" y="4196741"/>
            <a:ext cx="117291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Ostrá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útočná řeč (filipika) proti nepřátelům vzdělání (</a:t>
            </a:r>
            <a:r>
              <a:rPr lang="cs-CZ" sz="2400" b="1" i="0" dirty="0" err="1">
                <a:solidFill>
                  <a:srgbClr val="1F1F1F"/>
                </a:solidFill>
                <a:effectLst/>
                <a:latin typeface="Google Sans Flex"/>
              </a:rPr>
              <a:t>misomusům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).</a:t>
            </a:r>
          </a:p>
          <a:p>
            <a:endParaRPr lang="cs-CZ" sz="2400" dirty="0">
              <a:solidFill>
                <a:srgbClr val="1F1F1F"/>
              </a:solidFill>
              <a:latin typeface="Google Sans Flex"/>
            </a:endParaRPr>
          </a:p>
          <a:p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Tvrdě obhajuje smysl vzdělání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.</a:t>
            </a:r>
          </a:p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 </a:t>
            </a:r>
            <a:r>
              <a:rPr lang="cs-CZ" sz="2400" dirty="0">
                <a:solidFill>
                  <a:srgbClr val="1F1F1F"/>
                </a:solidFill>
                <a:latin typeface="Google Sans Flex"/>
              </a:rPr>
              <a:t>Tvrdí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, že bez vzdělání nelze správně kázat ani chápat Boží slovo. </a:t>
            </a:r>
          </a:p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Tvrdí, že rozum je božský dar a jeho zanedbávání je hřích. </a:t>
            </a:r>
          </a:p>
          <a:p>
            <a:endParaRPr lang="cs-CZ" sz="2400" dirty="0">
              <a:solidFill>
                <a:srgbClr val="1F1F1F"/>
              </a:solidFill>
              <a:latin typeface="Google Sans Flex"/>
            </a:endParaRPr>
          </a:p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Dílo je plné ironie, vtipu a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brilantní argumentace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394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204BC-5B65-DED3-5D07-77087445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CA30F-8AA8-5E9D-1950-19694BB0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41" y="354139"/>
            <a:ext cx="9603275" cy="68119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/>
          </a:bodyPr>
          <a:lstStyle/>
          <a:p>
            <a:r>
              <a:rPr lang="cs-CZ" sz="3600" b="1" dirty="0"/>
              <a:t>Bible kralická</a:t>
            </a:r>
            <a:endParaRPr lang="cs-CZ" b="1" i="1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A31C6C1-1DD2-ED55-90BF-39D1BE171AFC}"/>
              </a:ext>
            </a:extLst>
          </p:cNvPr>
          <p:cNvCxnSpPr/>
          <p:nvPr/>
        </p:nvCxnSpPr>
        <p:spPr>
          <a:xfrm>
            <a:off x="355453" y="1035337"/>
            <a:ext cx="109323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2A3F7E5A-3354-F824-D981-3565939F8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1C7E9C5-6312-BC4B-F477-A2A8AFF308F8}"/>
              </a:ext>
            </a:extLst>
          </p:cNvPr>
          <p:cNvSpPr txBox="1"/>
          <p:nvPr/>
        </p:nvSpPr>
        <p:spPr>
          <a:xfrm>
            <a:off x="289647" y="1150318"/>
            <a:ext cx="8406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Nejvýznamnější projekt české renesance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.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Překlad Bible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 z původních jazyků (hebrejština, řečtina)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do češtiny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.</a:t>
            </a:r>
            <a:endParaRPr lang="cs-CZ" sz="2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04E79B9-FB6B-9134-C793-151ED76C083E}"/>
              </a:ext>
            </a:extLst>
          </p:cNvPr>
          <p:cNvSpPr txBox="1"/>
          <p:nvPr/>
        </p:nvSpPr>
        <p:spPr>
          <a:xfrm>
            <a:off x="261935" y="2025924"/>
            <a:ext cx="8830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Pracoval na ní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tým učenců v Kralicích 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na Moravě v letech 1579–1594.</a:t>
            </a:r>
            <a:b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</a:b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Jan Blahoslav 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se podílel na tvorbě překladu Nového zákona.</a:t>
            </a:r>
            <a:endParaRPr lang="cs-CZ" sz="2400" dirty="0"/>
          </a:p>
        </p:txBody>
      </p:sp>
      <p:pic>
        <p:nvPicPr>
          <p:cNvPr id="3074" name="Picture 2" descr="Bible kralická | KNIHCENTRUM.cz">
            <a:extLst>
              <a:ext uri="{FF2B5EF4-FFF2-40B4-BE49-F238E27FC236}">
                <a16:creationId xmlns:a16="http://schemas.microsoft.com/office/drawing/2014/main" id="{F113EEF5-4CF3-8941-ACC7-9D2B52BB2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5" y="284215"/>
            <a:ext cx="2716788" cy="383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633EB48-5989-21C2-177E-FC884CC0BAB8}"/>
              </a:ext>
            </a:extLst>
          </p:cNvPr>
          <p:cNvSpPr txBox="1"/>
          <p:nvPr/>
        </p:nvSpPr>
        <p:spPr>
          <a:xfrm>
            <a:off x="231819" y="3165901"/>
            <a:ext cx="8708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Nebyl to jen náboženský text, ale i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obrovská encyklopedie s tisíci vysvětlujících poznámek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.</a:t>
            </a:r>
            <a:endParaRPr lang="cs-CZ" sz="24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4E11E10-F575-0B5C-8363-5F463A4A6D98}"/>
              </a:ext>
            </a:extLst>
          </p:cNvPr>
          <p:cNvSpPr txBox="1"/>
          <p:nvPr/>
        </p:nvSpPr>
        <p:spPr>
          <a:xfrm>
            <a:off x="261935" y="4122217"/>
            <a:ext cx="8830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Jazyk této Bible (tzv. „bibličtina“) byl tak dokonalý, že se stal </a:t>
            </a:r>
            <a:r>
              <a:rPr lang="cs-CZ" sz="2400" b="1" i="0" dirty="0">
                <a:solidFill>
                  <a:srgbClr val="1F1F1F"/>
                </a:solidFill>
                <a:effectLst/>
                <a:latin typeface="Google Sans Flex"/>
              </a:rPr>
              <a:t>vzorem spisovné češtiny až do 19. století</a:t>
            </a:r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.</a:t>
            </a:r>
            <a:endParaRPr lang="cs-CZ" sz="24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49ACEE7-86FE-4739-7CF8-CB52D367D8A4}"/>
              </a:ext>
            </a:extLst>
          </p:cNvPr>
          <p:cNvSpPr txBox="1"/>
          <p:nvPr/>
        </p:nvSpPr>
        <p:spPr>
          <a:xfrm>
            <a:off x="289647" y="4991665"/>
            <a:ext cx="8553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I když byla Jednota bratrská později zakázána, Bible kralická se tajně četla a uchovávala jako národní poklad.</a:t>
            </a:r>
            <a:endParaRPr lang="cs-CZ" sz="24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8E84D3C-F123-154E-5929-BA8B0AF892FD}"/>
              </a:ext>
            </a:extLst>
          </p:cNvPr>
          <p:cNvSpPr txBox="1"/>
          <p:nvPr/>
        </p:nvSpPr>
        <p:spPr>
          <a:xfrm>
            <a:off x="289647" y="5822663"/>
            <a:ext cx="114382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rgbClr val="1F1F1F"/>
                </a:solidFill>
                <a:effectLst/>
                <a:latin typeface="Google Sans Flex"/>
              </a:rPr>
              <a:t>Kraličtí tiskaři používali speciální písmo a papír, aby kniha byla nejen čtivá, ale i krásná na pohled.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8852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204BC-5B65-DED3-5D07-77087445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2A3F7E5A-3354-F824-D981-3565939F8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495CAA-D28D-B81D-EE21-23A1A477B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86" y="2287233"/>
            <a:ext cx="6442366" cy="4288775"/>
          </a:xfrm>
          <a:prstGeom prst="rect">
            <a:avLst/>
          </a:prstGeom>
        </p:spPr>
      </p:pic>
      <p:pic>
        <p:nvPicPr>
          <p:cNvPr id="4100" name="Picture 4" descr="undefined">
            <a:extLst>
              <a:ext uri="{FF2B5EF4-FFF2-40B4-BE49-F238E27FC236}">
                <a16:creationId xmlns:a16="http://schemas.microsoft.com/office/drawing/2014/main" id="{DEED6848-19ED-4C45-DD06-37F057853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79" y="111701"/>
            <a:ext cx="5337464" cy="40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204BC-5B65-DED3-5D07-77087445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CA30F-8AA8-5E9D-1950-19694BB0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33" y="354139"/>
            <a:ext cx="9603275" cy="68119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rtlCol="0">
            <a:normAutofit/>
          </a:bodyPr>
          <a:lstStyle/>
          <a:p>
            <a:r>
              <a:rPr lang="cs-CZ" b="1" dirty="0"/>
              <a:t>Daniel Adam z Veleslavína (1546–1599)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A31C6C1-1DD2-ED55-90BF-39D1BE171AFC}"/>
              </a:ext>
            </a:extLst>
          </p:cNvPr>
          <p:cNvCxnSpPr/>
          <p:nvPr/>
        </p:nvCxnSpPr>
        <p:spPr>
          <a:xfrm>
            <a:off x="355453" y="1035337"/>
            <a:ext cx="109323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2A3F7E5A-3354-F824-D981-3565939F85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E876F16-7958-1E02-3738-DD152B27232F}"/>
              </a:ext>
            </a:extLst>
          </p:cNvPr>
          <p:cNvSpPr txBox="1"/>
          <p:nvPr/>
        </p:nvSpPr>
        <p:spPr>
          <a:xfrm>
            <a:off x="275567" y="1257790"/>
            <a:ext cx="8744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Narodil se v Praze, </a:t>
            </a:r>
            <a:r>
              <a:rPr lang="cs-CZ" sz="2000" b="1" dirty="0"/>
              <a:t>vystudoval univerzitu, kde později přednášel historii</a:t>
            </a:r>
            <a:r>
              <a:rPr lang="cs-CZ" sz="2000" dirty="0"/>
              <a:t>.</a:t>
            </a:r>
          </a:p>
        </p:txBody>
      </p:sp>
      <p:pic>
        <p:nvPicPr>
          <p:cNvPr id="1026" name="Picture 2" descr="Mistr bez tvorby">
            <a:extLst>
              <a:ext uri="{FF2B5EF4-FFF2-40B4-BE49-F238E27FC236}">
                <a16:creationId xmlns:a16="http://schemas.microsoft.com/office/drawing/2014/main" id="{AB9DC2F0-C462-E037-551C-4E7A6346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923" y="104004"/>
            <a:ext cx="2701844" cy="33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ED786F4-FC1F-D298-8E16-3DBBB73B5C49}"/>
              </a:ext>
            </a:extLst>
          </p:cNvPr>
          <p:cNvSpPr txBox="1"/>
          <p:nvPr/>
        </p:nvSpPr>
        <p:spPr>
          <a:xfrm>
            <a:off x="258231" y="1676403"/>
            <a:ext cx="8744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Díky sňatku se </a:t>
            </a:r>
            <a:r>
              <a:rPr lang="cs-CZ" sz="2000" b="1" dirty="0"/>
              <a:t>dostal k známé tiskárně </a:t>
            </a:r>
            <a:r>
              <a:rPr lang="cs-CZ" sz="2000" dirty="0"/>
              <a:t>tchána Jiřího </a:t>
            </a:r>
            <a:r>
              <a:rPr lang="cs-CZ" sz="2000" dirty="0" err="1"/>
              <a:t>Melantricha</a:t>
            </a:r>
            <a:r>
              <a:rPr lang="cs-CZ" sz="2000" dirty="0"/>
              <a:t>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311B07F-7ED4-9B62-12F3-E9D87B6F7F01}"/>
              </a:ext>
            </a:extLst>
          </p:cNvPr>
          <p:cNvSpPr txBox="1"/>
          <p:nvPr/>
        </p:nvSpPr>
        <p:spPr>
          <a:xfrm>
            <a:off x="275567" y="2256936"/>
            <a:ext cx="88418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Celé jeho období se nazývá „</a:t>
            </a:r>
            <a:r>
              <a:rPr lang="cs-CZ" sz="2000" b="1" dirty="0"/>
              <a:t>doba veleslavínská“, protože ovládl literární trh a určil, co a jak se bude číst.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78ADC6D-5034-EDC5-71AD-B9B862D0825C}"/>
              </a:ext>
            </a:extLst>
          </p:cNvPr>
          <p:cNvSpPr txBox="1"/>
          <p:nvPr/>
        </p:nvSpPr>
        <p:spPr>
          <a:xfrm>
            <a:off x="258231" y="3028397"/>
            <a:ext cx="8973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Styl:  </a:t>
            </a:r>
            <a:r>
              <a:rPr lang="cs-CZ" sz="2000" dirty="0"/>
              <a:t>Sám moc nepsal, ale byl </a:t>
            </a:r>
            <a:r>
              <a:rPr lang="cs-CZ" sz="2000" b="1" dirty="0"/>
              <a:t>geniálním editorem</a:t>
            </a:r>
            <a:r>
              <a:rPr lang="cs-CZ" sz="2000" dirty="0"/>
              <a:t>. Každý text, který vydal, musel být v </a:t>
            </a:r>
            <a:r>
              <a:rPr lang="cs-CZ" sz="2000" b="1" dirty="0"/>
              <a:t>dokonalé češtině</a:t>
            </a:r>
            <a:r>
              <a:rPr lang="cs-CZ" sz="2000" dirty="0"/>
              <a:t>. Byl to „strážce čistoty jazyka“.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4F574C3-B215-73A3-6B55-24D1DA19C028}"/>
              </a:ext>
            </a:extLst>
          </p:cNvPr>
          <p:cNvSpPr txBox="1"/>
          <p:nvPr/>
        </p:nvSpPr>
        <p:spPr>
          <a:xfrm>
            <a:off x="258231" y="3984486"/>
            <a:ext cx="6097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Kalendář historický (1578)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B81C3A8-026A-59B4-04A0-8EC16BDCA3F0}"/>
              </a:ext>
            </a:extLst>
          </p:cNvPr>
          <p:cNvSpPr txBox="1"/>
          <p:nvPr/>
        </p:nvSpPr>
        <p:spPr>
          <a:xfrm>
            <a:off x="258231" y="4441828"/>
            <a:ext cx="114707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Unikátní encyklopedie historie. </a:t>
            </a:r>
          </a:p>
          <a:p>
            <a:r>
              <a:rPr lang="cs-CZ" sz="2000" dirty="0"/>
              <a:t>Ke každému dni v roce autor přiřadil důležité historické události, které se v ten den staly v Čechách i ve světě. </a:t>
            </a:r>
          </a:p>
          <a:p>
            <a:r>
              <a:rPr lang="cs-CZ" sz="2000" dirty="0"/>
              <a:t>Je to </a:t>
            </a:r>
            <a:r>
              <a:rPr lang="cs-CZ" sz="2000" b="1" dirty="0"/>
              <a:t>souhrn tehdejšího dějepisného vědění podaný srozumitelnou formou</a:t>
            </a:r>
            <a:r>
              <a:rPr lang="cs-CZ" sz="2000" dirty="0"/>
              <a:t>. </a:t>
            </a:r>
          </a:p>
          <a:p>
            <a:r>
              <a:rPr lang="cs-CZ" sz="2000" b="1" dirty="0"/>
              <a:t>Cílem bylo vzdělávat </a:t>
            </a:r>
            <a:r>
              <a:rPr lang="cs-CZ" sz="2000" dirty="0"/>
              <a:t>měšťany a šlechtu a posilovat jejich historické povědomí.</a:t>
            </a:r>
          </a:p>
          <a:p>
            <a:r>
              <a:rPr lang="cs-CZ" altLang="cs-CZ" sz="2000" dirty="0">
                <a:latin typeface="Google Sans Text"/>
              </a:rPr>
              <a:t>Dílo sloužilo jako zdroj informací pro celé generace čtenářů.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"/>
    </mc:Choice>
    <mc:Fallback xmlns="">
      <p:transition spd="slow" advTm="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9" grpId="0"/>
      <p:bldP spid="25" grpId="0"/>
      <p:bldP spid="29" grpId="0"/>
    </p:bldLst>
  </p:timing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61208622_TF66921596_Win32" id="{2AB2A416-F0BC-475E-B335-E16AE60A9FE4}" vid="{3ECC7572-9B39-46C0-8418-59E737EDE86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Můj vynález</Template>
  <TotalTime>3443</TotalTime>
  <Words>1598</Words>
  <Application>Microsoft Office PowerPoint</Application>
  <PresentationFormat>Širokoúhlá obrazovka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Gill Sans MT</vt:lpstr>
      <vt:lpstr>Google Sans Flex</vt:lpstr>
      <vt:lpstr>Google Sans Text</vt:lpstr>
      <vt:lpstr>pplxSerif</vt:lpstr>
      <vt:lpstr>Galerie</vt:lpstr>
      <vt:lpstr>Renesance a humanismus v  České literatuře</vt:lpstr>
      <vt:lpstr>Duch doby a socio-historický kontext</vt:lpstr>
      <vt:lpstr>Knihtisk</vt:lpstr>
      <vt:lpstr>Latina vs. Čeština</vt:lpstr>
      <vt:lpstr>Viktorin Kornel ze Všehrd (1460–1520)</vt:lpstr>
      <vt:lpstr>Jan Blahoslav (1523–1571)</vt:lpstr>
      <vt:lpstr>Bible kralická</vt:lpstr>
      <vt:lpstr>Prezentace aplikace PowerPoint</vt:lpstr>
      <vt:lpstr>Daniel Adam z Veleslavína (1546–1599)</vt:lpstr>
      <vt:lpstr>Prezentace aplikace PowerPoint</vt:lpstr>
      <vt:lpstr>Václav Hájek z Libočan (konec 15. stol. – 1553)</vt:lpstr>
      <vt:lpstr>Václav Hájek – Kronika česká</vt:lpstr>
      <vt:lpstr>Kronika česká - Fakta vs. výmysly </vt:lpstr>
      <vt:lpstr>Hájkův odkaz</vt:lpstr>
      <vt:lpstr>Kryštof Harant z Polžic a Bezdružic (1564–1621) </vt:lpstr>
      <vt:lpstr>Staroměstská exekuce 1621</vt:lpstr>
      <vt:lpstr>TEXT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Kavecký</dc:creator>
  <cp:lastModifiedBy>David Kavecký</cp:lastModifiedBy>
  <cp:revision>162</cp:revision>
  <dcterms:created xsi:type="dcterms:W3CDTF">2025-10-04T04:24:40Z</dcterms:created>
  <dcterms:modified xsi:type="dcterms:W3CDTF">2026-04-09T11:31:38Z</dcterms:modified>
</cp:coreProperties>
</file>